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6" r:id="rId1"/>
  </p:sldMasterIdLst>
  <p:notesMasterIdLst>
    <p:notesMasterId r:id="rId3"/>
  </p:notesMasterIdLst>
  <p:sldIdLst>
    <p:sldId id="258" r:id="rId2"/>
  </p:sldIdLst>
  <p:sldSz cx="21383625" cy="30275213"/>
  <p:notesSz cx="6858000" cy="9144000"/>
  <p:embeddedFontLst>
    <p:embeddedFont>
      <p:font typeface="Amaranth" panose="020F0502020204030204" pitchFamily="34" charset="0"/>
      <p:regular r:id="rId4"/>
      <p:bold r:id="rId5"/>
      <p:italic r:id="rId6"/>
      <p:boldItalic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Cambria Math" panose="02040503050406030204" pitchFamily="18" charset="0"/>
      <p:regular r:id="rId14"/>
    </p:embeddedFont>
    <p:embeddedFont>
      <p:font typeface="Libre Baskerville" panose="02000000000000000000" pitchFamily="2" charset="0"/>
      <p:regular r:id="rId15"/>
      <p:bold r:id="rId16"/>
      <p:italic r:id="rId17"/>
    </p:embeddedFont>
    <p:embeddedFont>
      <p:font typeface="Montserrat Light" panose="020F0302020204030204" pitchFamily="34" charset="0"/>
      <p:regular r:id="rId18"/>
      <p:italic r:id="rId19"/>
    </p:embeddedFont>
    <p:embeddedFont>
      <p:font typeface="Titillium Web" pitchFamily="2" charset="77"/>
      <p:regular r:id="rId20"/>
      <p:bold r:id="rId21"/>
      <p:italic r:id="rId22"/>
      <p:boldItalic r:id="rId23"/>
    </p:embeddedFont>
  </p:embeddedFontLst>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6" userDrawn="1">
          <p15:clr>
            <a:srgbClr val="A4A3A4"/>
          </p15:clr>
        </p15:guide>
        <p15:guide id="2" pos="67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BD5"/>
    <a:srgbClr val="294D6D"/>
    <a:srgbClr val="73A514"/>
    <a:srgbClr val="6FB747"/>
    <a:srgbClr val="88B65E"/>
    <a:srgbClr val="B9B9B9"/>
    <a:srgbClr val="8CD23C"/>
    <a:srgbClr val="093697"/>
    <a:srgbClr val="00296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015"/>
    <p:restoredTop sz="94710"/>
  </p:normalViewPr>
  <p:slideViewPr>
    <p:cSldViewPr>
      <p:cViewPr>
        <p:scale>
          <a:sx n="41" d="100"/>
          <a:sy n="41" d="100"/>
        </p:scale>
        <p:origin x="2784" y="-1160"/>
      </p:cViewPr>
      <p:guideLst>
        <p:guide orient="horz" pos="9536"/>
        <p:guide pos="6735"/>
      </p:guideLst>
    </p:cSldViewPr>
  </p:slideViewPr>
  <p:notesTextViewPr>
    <p:cViewPr>
      <p:scale>
        <a:sx n="1" d="1"/>
        <a:sy n="1" d="1"/>
      </p:scale>
      <p:origin x="0" y="-304"/>
    </p:cViewPr>
  </p:notesTextViewPr>
  <p:sorterViewPr>
    <p:cViewPr>
      <p:scale>
        <a:sx n="66" d="100"/>
        <a:sy n="66"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viewProps" Target="view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gs" Target="tags/tag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C7FAC8-84B1-42FD-8D12-B3EFCEFF6C06}" type="datetimeFigureOut">
              <a:rPr lang="en-US" smtClean="0"/>
              <a:t>11/3/22</a:t>
            </a:fld>
            <a:endParaRPr lang="en-US"/>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FBA2C-AFB3-486F-B4F5-004FBC2CA11C}" type="slidenum">
              <a:rPr lang="en-US" smtClean="0"/>
              <a:t>‹#›</a:t>
            </a:fld>
            <a:endParaRPr lang="en-US"/>
          </a:p>
        </p:txBody>
      </p:sp>
    </p:spTree>
    <p:extLst>
      <p:ext uri="{BB962C8B-B14F-4D97-AF65-F5344CB8AC3E}">
        <p14:creationId xmlns:p14="http://schemas.microsoft.com/office/powerpoint/2010/main" val="2166161538"/>
      </p:ext>
    </p:extLst>
  </p:cSld>
  <p:clrMap bg1="lt1" tx1="dk1" bg2="lt2" tx2="dk2" accent1="accent1" accent2="accent2" accent3="accent3" accent4="accent4" accent5="accent5" accent6="accent6" hlink="hlink" folHlink="folHlink"/>
  <p:notesStyle>
    <a:lvl1pPr marL="0" algn="l" defTabSz="3147996" rtl="0" eaLnBrk="1" latinLnBrk="0" hangingPunct="1">
      <a:defRPr sz="4102" kern="1200">
        <a:solidFill>
          <a:schemeClr val="tx1"/>
        </a:solidFill>
        <a:latin typeface="+mn-lt"/>
        <a:ea typeface="+mn-ea"/>
        <a:cs typeface="+mn-cs"/>
      </a:defRPr>
    </a:lvl1pPr>
    <a:lvl2pPr marL="1573998" algn="l" defTabSz="3147996" rtl="0" eaLnBrk="1" latinLnBrk="0" hangingPunct="1">
      <a:defRPr sz="4102" kern="1200">
        <a:solidFill>
          <a:schemeClr val="tx1"/>
        </a:solidFill>
        <a:latin typeface="+mn-lt"/>
        <a:ea typeface="+mn-ea"/>
        <a:cs typeface="+mn-cs"/>
      </a:defRPr>
    </a:lvl2pPr>
    <a:lvl3pPr marL="3147996" algn="l" defTabSz="3147996" rtl="0" eaLnBrk="1" latinLnBrk="0" hangingPunct="1">
      <a:defRPr sz="4102" kern="1200">
        <a:solidFill>
          <a:schemeClr val="tx1"/>
        </a:solidFill>
        <a:latin typeface="+mn-lt"/>
        <a:ea typeface="+mn-ea"/>
        <a:cs typeface="+mn-cs"/>
      </a:defRPr>
    </a:lvl3pPr>
    <a:lvl4pPr marL="4721994" algn="l" defTabSz="3147996" rtl="0" eaLnBrk="1" latinLnBrk="0" hangingPunct="1">
      <a:defRPr sz="4102" kern="1200">
        <a:solidFill>
          <a:schemeClr val="tx1"/>
        </a:solidFill>
        <a:latin typeface="+mn-lt"/>
        <a:ea typeface="+mn-ea"/>
        <a:cs typeface="+mn-cs"/>
      </a:defRPr>
    </a:lvl4pPr>
    <a:lvl5pPr marL="6295992" algn="l" defTabSz="3147996" rtl="0" eaLnBrk="1" latinLnBrk="0" hangingPunct="1">
      <a:defRPr sz="4102" kern="1200">
        <a:solidFill>
          <a:schemeClr val="tx1"/>
        </a:solidFill>
        <a:latin typeface="+mn-lt"/>
        <a:ea typeface="+mn-ea"/>
        <a:cs typeface="+mn-cs"/>
      </a:defRPr>
    </a:lvl5pPr>
    <a:lvl6pPr marL="7869991" algn="l" defTabSz="3147996" rtl="0" eaLnBrk="1" latinLnBrk="0" hangingPunct="1">
      <a:defRPr sz="4102" kern="1200">
        <a:solidFill>
          <a:schemeClr val="tx1"/>
        </a:solidFill>
        <a:latin typeface="+mn-lt"/>
        <a:ea typeface="+mn-ea"/>
        <a:cs typeface="+mn-cs"/>
      </a:defRPr>
    </a:lvl6pPr>
    <a:lvl7pPr marL="9443989" algn="l" defTabSz="3147996" rtl="0" eaLnBrk="1" latinLnBrk="0" hangingPunct="1">
      <a:defRPr sz="4102" kern="1200">
        <a:solidFill>
          <a:schemeClr val="tx1"/>
        </a:solidFill>
        <a:latin typeface="+mn-lt"/>
        <a:ea typeface="+mn-ea"/>
        <a:cs typeface="+mn-cs"/>
      </a:defRPr>
    </a:lvl7pPr>
    <a:lvl8pPr marL="11017987" algn="l" defTabSz="3147996" rtl="0" eaLnBrk="1" latinLnBrk="0" hangingPunct="1">
      <a:defRPr sz="4102" kern="1200">
        <a:solidFill>
          <a:schemeClr val="tx1"/>
        </a:solidFill>
        <a:latin typeface="+mn-lt"/>
        <a:ea typeface="+mn-ea"/>
        <a:cs typeface="+mn-cs"/>
      </a:defRPr>
    </a:lvl8pPr>
    <a:lvl9pPr marL="12591985" algn="l" defTabSz="3147996" rtl="0" eaLnBrk="1" latinLnBrk="0" hangingPunct="1">
      <a:defRPr sz="41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685800"/>
            <a:ext cx="2422525" cy="3429000"/>
          </a:xfrm>
        </p:spPr>
      </p:sp>
      <p:sp>
        <p:nvSpPr>
          <p:cNvPr id="3" name="Notes Placeholder 2"/>
          <p:cNvSpPr>
            <a:spLocks noGrp="1"/>
          </p:cNvSpPr>
          <p:nvPr>
            <p:ph type="body" idx="1"/>
          </p:nvPr>
        </p:nvSpPr>
        <p:spPr/>
        <p:txBody>
          <a:bodyPr/>
          <a:lstStyle/>
          <a:p>
            <a:pPr algn="just">
              <a:lnSpc>
                <a:spcPct val="150000"/>
              </a:lnSpc>
            </a:pPr>
            <a:r>
              <a:rPr lang="en-SG" sz="4400" dirty="0">
                <a:latin typeface="Montserrat Light" panose="00000400000000000000" pitchFamily="50" charset="0"/>
                <a:cs typeface="Arial" panose="020B0604020202020204" pitchFamily="34" charset="0"/>
              </a:rPr>
              <a:t>meaning there exist valid inclusions which </a:t>
            </a:r>
          </a:p>
          <a:p>
            <a:pPr algn="just">
              <a:lnSpc>
                <a:spcPct val="150000"/>
              </a:lnSpc>
            </a:pPr>
            <a:r>
              <a:rPr lang="en-SG" sz="4400" dirty="0">
                <a:latin typeface="Montserrat Light" panose="00000400000000000000" pitchFamily="50" charset="0"/>
                <a:cs typeface="Arial" panose="020B0604020202020204" pitchFamily="34" charset="0"/>
              </a:rPr>
              <a:t>will be disproved in our system. </a:t>
            </a:r>
          </a:p>
          <a:p>
            <a:pPr algn="just">
              <a:lnSpc>
                <a:spcPct val="150000"/>
              </a:lnSpc>
            </a:pPr>
            <a:r>
              <a:rPr lang="en-SG" sz="4400" dirty="0">
                <a:latin typeface="Montserrat Light" panose="00000400000000000000" pitchFamily="50" charset="0"/>
                <a:cs typeface="Arial" panose="020B0604020202020204" pitchFamily="34" charset="0"/>
              </a:rPr>
              <a:t>That is </a:t>
            </a:r>
          </a:p>
          <a:p>
            <a:pPr algn="just">
              <a:lnSpc>
                <a:spcPct val="150000"/>
              </a:lnSpc>
            </a:pPr>
            <a:endParaRPr lang="en-SG" sz="4400" dirty="0">
              <a:latin typeface="Montserrat Light" panose="00000400000000000000" pitchFamily="50" charset="0"/>
              <a:cs typeface="Arial" panose="020B0604020202020204" pitchFamily="34" charset="0"/>
            </a:endParaRPr>
          </a:p>
          <a:p>
            <a:pPr algn="just">
              <a:lnSpc>
                <a:spcPct val="150000"/>
              </a:lnSpc>
            </a:pPr>
            <a:endParaRPr lang="en-US" dirty="0"/>
          </a:p>
        </p:txBody>
      </p:sp>
      <p:sp>
        <p:nvSpPr>
          <p:cNvPr id="4" name="Slide Number Placeholder 3"/>
          <p:cNvSpPr>
            <a:spLocks noGrp="1"/>
          </p:cNvSpPr>
          <p:nvPr>
            <p:ph type="sldNum" sz="quarter" idx="10"/>
          </p:nvPr>
        </p:nvSpPr>
        <p:spPr/>
        <p:txBody>
          <a:bodyPr/>
          <a:lstStyle/>
          <a:p>
            <a:fld id="{C13FBA2C-AFB3-486F-B4F5-004FBC2CA11C}" type="slidenum">
              <a:rPr lang="en-US" smtClean="0"/>
              <a:t>1</a:t>
            </a:fld>
            <a:endParaRPr lang="en-US"/>
          </a:p>
        </p:txBody>
      </p:sp>
    </p:spTree>
    <p:extLst>
      <p:ext uri="{BB962C8B-B14F-4D97-AF65-F5344CB8AC3E}">
        <p14:creationId xmlns:p14="http://schemas.microsoft.com/office/powerpoint/2010/main" val="4792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GB"/>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362445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850010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3610416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344202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GB"/>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BEEB5E-FACB-4280-8722-AA5C3AB4157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428410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BBEEB5E-FACB-4280-8722-AA5C3AB4157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602042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BBEEB5E-FACB-4280-8722-AA5C3AB4157E}" type="datetimeFigureOut">
              <a:rPr lang="en-US" smtClean="0"/>
              <a:t>11/3/22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375246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BBEEB5E-FACB-4280-8722-AA5C3AB4157E}" type="datetimeFigureOut">
              <a:rPr lang="en-US" smtClean="0"/>
              <a:t>11/3/22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74203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EB5E-FACB-4280-8722-AA5C3AB4157E}" type="datetimeFigureOut">
              <a:rPr lang="en-US" smtClean="0"/>
              <a:t>11/3/22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53222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71297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GB"/>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59358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6BBEEB5E-FACB-4280-8722-AA5C3AB4157E}" type="datetimeFigureOut">
              <a:rPr lang="en-US" smtClean="0"/>
              <a:t>11/3/22</a:t>
            </a:fld>
            <a:endParaRPr lang="en-US"/>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89AA1FD6-FC52-4ED5-A8CB-0DF551B71C7B}" type="slidenum">
              <a:rPr lang="en-US" smtClean="0"/>
              <a:t>‹#›</a:t>
            </a:fld>
            <a:endParaRPr lang="en-US"/>
          </a:p>
        </p:txBody>
      </p:sp>
    </p:spTree>
    <p:extLst>
      <p:ext uri="{BB962C8B-B14F-4D97-AF65-F5344CB8AC3E}">
        <p14:creationId xmlns:p14="http://schemas.microsoft.com/office/powerpoint/2010/main" val="17519292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descr="Graphical user interface&#10;&#10;Description automatically generated with medium confidence">
            <a:extLst>
              <a:ext uri="{FF2B5EF4-FFF2-40B4-BE49-F238E27FC236}">
                <a16:creationId xmlns:a16="http://schemas.microsoft.com/office/drawing/2014/main" id="{FD07CF69-9066-68FE-CF27-49FB4E9AE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484" y="22016090"/>
            <a:ext cx="9934928" cy="4554347"/>
          </a:xfrm>
          <a:prstGeom prst="rect">
            <a:avLst/>
          </a:prstGeom>
        </p:spPr>
      </p:pic>
      <p:pic>
        <p:nvPicPr>
          <p:cNvPr id="55" name="Picture 54" descr="Text&#10;&#10;Description automatically generated">
            <a:extLst>
              <a:ext uri="{FF2B5EF4-FFF2-40B4-BE49-F238E27FC236}">
                <a16:creationId xmlns:a16="http://schemas.microsoft.com/office/drawing/2014/main" id="{6EEE2A29-B49C-54D7-DD09-0D6CE940A0BD}"/>
              </a:ext>
            </a:extLst>
          </p:cNvPr>
          <p:cNvPicPr>
            <a:picLocks noChangeAspect="1"/>
          </p:cNvPicPr>
          <p:nvPr/>
        </p:nvPicPr>
        <p:blipFill rotWithShape="1">
          <a:blip r:embed="rId4">
            <a:extLst>
              <a:ext uri="{28A0092B-C50C-407E-A947-70E740481C1C}">
                <a14:useLocalDpi xmlns:a14="http://schemas.microsoft.com/office/drawing/2010/main" val="0"/>
              </a:ext>
            </a:extLst>
          </a:blip>
          <a:srcRect r="6621"/>
          <a:stretch/>
        </p:blipFill>
        <p:spPr>
          <a:xfrm>
            <a:off x="785812" y="15975806"/>
            <a:ext cx="4720617" cy="4876800"/>
          </a:xfrm>
          <a:prstGeom prst="rect">
            <a:avLst/>
          </a:prstGeom>
        </p:spPr>
      </p:pic>
      <p:sp>
        <p:nvSpPr>
          <p:cNvPr id="16" name="TextBox 15"/>
          <p:cNvSpPr txBox="1"/>
          <p:nvPr/>
        </p:nvSpPr>
        <p:spPr>
          <a:xfrm>
            <a:off x="996553" y="4012406"/>
            <a:ext cx="9737417" cy="26698206"/>
          </a:xfrm>
          <a:prstGeom prst="rect">
            <a:avLst/>
          </a:prstGeom>
          <a:noFill/>
        </p:spPr>
        <p:txBody>
          <a:bodyPr wrap="square" rtlCol="0">
            <a:spAutoFit/>
          </a:bodyPr>
          <a:lstStyle/>
          <a:p>
            <a:pPr algn="just">
              <a:lnSpc>
                <a:spcPct val="150000"/>
              </a:lnSpc>
            </a:pPr>
            <a:r>
              <a:rPr lang="en-SG" sz="2403" dirty="0">
                <a:latin typeface="Montserrat Light" panose="00000400000000000000" pitchFamily="50" charset="0"/>
                <a:cs typeface="Arial" panose="020B0604020202020204" pitchFamily="34" charset="0"/>
              </a:rPr>
              <a:t>To go beyond the existing </a:t>
            </a:r>
            <a:r>
              <a:rPr lang="en-SG" sz="2403" i="1" dirty="0">
                <a:latin typeface="Montserrat Light" panose="00000400000000000000" pitchFamily="50" charset="0"/>
                <a:cs typeface="Arial" panose="020B0604020202020204" pitchFamily="34" charset="0"/>
              </a:rPr>
              <a:t>Timed Automata (TA) </a:t>
            </a:r>
            <a:r>
              <a:rPr lang="en-SG" sz="2403" dirty="0">
                <a:latin typeface="Montserrat Light" panose="00000400000000000000" pitchFamily="50" charset="0"/>
                <a:cs typeface="Arial" panose="020B0604020202020204" pitchFamily="34" charset="0"/>
              </a:rPr>
              <a:t>based techniques, we propose a novel solution that integrates a modular Hoare-style forward verifier with a term rewriting system (TRS) on Timed Effects (</a:t>
            </a:r>
            <a:r>
              <a:rPr lang="en-SG" sz="2403" i="1" dirty="0">
                <a:latin typeface="Montserrat Light" panose="00000400000000000000" pitchFamily="50" charset="0"/>
                <a:cs typeface="Arial" panose="020B0604020202020204" pitchFamily="34" charset="0"/>
              </a:rPr>
              <a:t>TimEffs</a:t>
            </a:r>
            <a:r>
              <a:rPr lang="en-SG" sz="2403" dirty="0">
                <a:latin typeface="Montserrat Light" panose="00000400000000000000" pitchFamily="50" charset="0"/>
                <a:cs typeface="Arial" panose="020B0604020202020204" pitchFamily="34" charset="0"/>
              </a:rPr>
              <a:t>). The purposes are to: increase expressiveness, dynamically manipulate clocks, and efficiently solve clock constraints. The main </a:t>
            </a:r>
            <a:r>
              <a:rPr lang="en-US" sz="2403" dirty="0">
                <a:latin typeface="Montserrat Light" panose="00000400000000000000" pitchFamily="50" charset="0"/>
                <a:cs typeface="Arial" panose="020B0604020202020204" pitchFamily="34" charset="0"/>
              </a:rPr>
              <a:t>c</a:t>
            </a:r>
            <a:r>
              <a:rPr lang="en-US" altLang="zh-CN" sz="2403" dirty="0">
                <a:latin typeface="Montserrat Light" panose="00000400000000000000" pitchFamily="50" charset="0"/>
                <a:cs typeface="Arial" panose="020B0604020202020204" pitchFamily="34" charset="0"/>
              </a:rPr>
              <a:t>ontributions</a:t>
            </a:r>
            <a:r>
              <a:rPr lang="zh-CN" altLang="en-US" sz="2403" dirty="0">
                <a:latin typeface="Montserrat Light" panose="00000400000000000000" pitchFamily="50" charset="0"/>
                <a:cs typeface="Arial" panose="020B0604020202020204" pitchFamily="34" charset="0"/>
              </a:rPr>
              <a:t> </a:t>
            </a:r>
            <a:r>
              <a:rPr lang="en-US" altLang="zh-CN" sz="2403" dirty="0">
                <a:latin typeface="Montserrat Light" panose="00000400000000000000" pitchFamily="50" charset="0"/>
                <a:cs typeface="Arial" panose="020B0604020202020204" pitchFamily="34" charset="0"/>
              </a:rPr>
              <a:t>are:</a:t>
            </a:r>
            <a:r>
              <a:rPr lang="zh-CN" altLang="en-US" sz="2403" dirty="0">
                <a:latin typeface="Montserrat Light" panose="00000400000000000000" pitchFamily="50" charset="0"/>
                <a:cs typeface="Arial" panose="020B0604020202020204" pitchFamily="34" charset="0"/>
              </a:rPr>
              <a:t> </a:t>
            </a:r>
            <a:endParaRPr lang="en-US" altLang="zh-CN" sz="2403"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2403" u="sng"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algn="just">
              <a:lnSpc>
                <a:spcPct val="150000"/>
              </a:lnSpc>
            </a:pPr>
            <a:endParaRPr lang="en-US" sz="500"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r>
              <a:rPr lang="en-SG" sz="2403" b="1" dirty="0">
                <a:latin typeface="Montserrat Light" panose="00000400000000000000" pitchFamily="50" charset="0"/>
                <a:cs typeface="Arial" panose="020B0604020202020204" pitchFamily="34" charset="0"/>
              </a:rPr>
              <a:t>Language Abstraction</a:t>
            </a:r>
            <a:r>
              <a:rPr lang="en-US" altLang="zh-CN" sz="2403" b="1" dirty="0">
                <a:latin typeface="Montserrat Light" panose="00000400000000000000" pitchFamily="50" charset="0"/>
                <a:cs typeface="Arial" panose="020B0604020202020204" pitchFamily="34" charset="0"/>
              </a:rPr>
              <a:t>,</a:t>
            </a:r>
            <a:r>
              <a:rPr lang="zh-CN" altLang="en-US" sz="2403" b="1" dirty="0">
                <a:latin typeface="Montserrat Light" panose="00000400000000000000" pitchFamily="50" charset="0"/>
                <a:cs typeface="Arial" panose="020B0604020202020204" pitchFamily="34" charset="0"/>
              </a:rPr>
              <a:t> </a:t>
            </a:r>
            <a:r>
              <a:rPr lang="en-US" altLang="zh-CN" sz="2403" b="1" i="1" dirty="0">
                <a:latin typeface="Montserrat Light" panose="00000400000000000000" pitchFamily="50" charset="0"/>
                <a:cs typeface="Arial" panose="020B0604020202020204" pitchFamily="34" charset="0"/>
              </a:rPr>
              <a:t>C</a:t>
            </a:r>
            <a:r>
              <a:rPr lang="en-US" altLang="zh-CN" sz="2403" b="1" i="1" baseline="30000" dirty="0">
                <a:latin typeface="Montserrat Light" panose="00000400000000000000" pitchFamily="50" charset="0"/>
                <a:cs typeface="Arial" panose="020B0604020202020204" pitchFamily="34" charset="0"/>
              </a:rPr>
              <a:t>t</a:t>
            </a:r>
            <a:r>
              <a:rPr lang="en-US" altLang="zh-CN" sz="2403" b="1" dirty="0">
                <a:latin typeface="Montserrat Light" panose="00000400000000000000" pitchFamily="50" charset="0"/>
                <a:cs typeface="Arial" panose="020B0604020202020204" pitchFamily="34" charset="0"/>
              </a:rPr>
              <a:t>:</a:t>
            </a:r>
            <a:r>
              <a:rPr lang="en-US" sz="2403" dirty="0">
                <a:latin typeface="Montserrat Light" panose="00000400000000000000" pitchFamily="50" charset="0"/>
                <a:cs typeface="Arial" panose="020B0604020202020204" pitchFamily="34" charset="0"/>
              </a:rPr>
              <a:t> </a:t>
            </a:r>
            <a:r>
              <a:rPr lang="en-SG" sz="2403" dirty="0">
                <a:latin typeface="Montserrat Light" panose="00000400000000000000" pitchFamily="50" charset="0"/>
                <a:cs typeface="Arial" panose="020B0604020202020204" pitchFamily="34" charset="0"/>
              </a:rPr>
              <a:t>generalizes the real-time systems with mutable variables and timed behavioural patterns.</a:t>
            </a:r>
          </a:p>
          <a:p>
            <a:pPr marL="297031" indent="-297031" algn="just">
              <a:lnSpc>
                <a:spcPct val="150000"/>
              </a:lnSpc>
              <a:buFont typeface="Arial" panose="020B0604020202020204" pitchFamily="34" charset="0"/>
              <a:buChar char="•"/>
            </a:pPr>
            <a:r>
              <a:rPr lang="en-SG" sz="2403" b="1" dirty="0">
                <a:latin typeface="Montserrat Light" panose="00000400000000000000" pitchFamily="50" charset="0"/>
                <a:cs typeface="Arial" panose="020B0604020202020204" pitchFamily="34" charset="0"/>
              </a:rPr>
              <a:t>Novel Specification, </a:t>
            </a:r>
            <a:r>
              <a:rPr lang="en-SG" sz="2403" b="1" i="1" dirty="0">
                <a:latin typeface="Montserrat Light" panose="00000400000000000000" pitchFamily="50" charset="0"/>
                <a:cs typeface="Arial" panose="020B0604020202020204" pitchFamily="34" charset="0"/>
              </a:rPr>
              <a:t>TimEffs</a:t>
            </a:r>
            <a:r>
              <a:rPr lang="en-SG" sz="2403" b="1" dirty="0">
                <a:latin typeface="Montserrat Light" panose="00000400000000000000" pitchFamily="50" charset="0"/>
                <a:cs typeface="Arial" panose="020B0604020202020204" pitchFamily="34" charset="0"/>
              </a:rPr>
              <a:t>: </a:t>
            </a:r>
            <a:r>
              <a:rPr lang="en-SG" sz="2403" dirty="0">
                <a:latin typeface="Montserrat Light" panose="00000400000000000000" pitchFamily="50" charset="0"/>
                <a:cs typeface="Arial" panose="020B0604020202020204" pitchFamily="34" charset="0"/>
              </a:rPr>
              <a:t>extends regular expressions with dependent values and arithmetic constraints. </a:t>
            </a:r>
            <a:endParaRPr lang="en-US"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r>
              <a:rPr lang="en-US" altLang="zh-CN" sz="2403" b="1" dirty="0">
                <a:latin typeface="Montserrat Light" panose="00000400000000000000" pitchFamily="50" charset="0"/>
                <a:cs typeface="Arial" panose="020B0604020202020204" pitchFamily="34" charset="0"/>
              </a:rPr>
              <a:t>Efficient Term</a:t>
            </a:r>
            <a:r>
              <a:rPr lang="zh-CN" altLang="en-US" sz="2403" b="1" dirty="0">
                <a:latin typeface="Montserrat Light" panose="00000400000000000000" pitchFamily="50" charset="0"/>
                <a:cs typeface="Arial" panose="020B0604020202020204" pitchFamily="34" charset="0"/>
              </a:rPr>
              <a:t> </a:t>
            </a:r>
            <a:r>
              <a:rPr lang="en-US" sz="2403" b="1" dirty="0">
                <a:latin typeface="Montserrat Light" panose="00000400000000000000" pitchFamily="50" charset="0"/>
                <a:cs typeface="Arial" panose="020B0604020202020204" pitchFamily="34" charset="0"/>
              </a:rPr>
              <a:t>Rewriting System, </a:t>
            </a:r>
            <a:r>
              <a:rPr lang="en-US" sz="2403" b="1" i="1" dirty="0">
                <a:latin typeface="Montserrat Light" panose="00000400000000000000" pitchFamily="50" charset="0"/>
                <a:cs typeface="Arial" panose="020B0604020202020204" pitchFamily="34" charset="0"/>
              </a:rPr>
              <a:t>TRS</a:t>
            </a:r>
            <a:r>
              <a:rPr lang="en-US" sz="2403" b="1" dirty="0">
                <a:latin typeface="Montserrat Light" panose="00000400000000000000" pitchFamily="50" charset="0"/>
                <a:cs typeface="Arial" panose="020B0604020202020204" pitchFamily="34" charset="0"/>
              </a:rPr>
              <a:t>: </a:t>
            </a:r>
            <a:r>
              <a:rPr lang="en-US" sz="2403" dirty="0">
                <a:latin typeface="Montserrat Light" panose="00000400000000000000" pitchFamily="50" charset="0"/>
                <a:cs typeface="Arial" panose="020B0604020202020204" pitchFamily="34" charset="0"/>
              </a:rPr>
              <a:t>solves inclusions between </a:t>
            </a:r>
            <a:r>
              <a:rPr lang="en-SG" sz="2403" i="1" dirty="0">
                <a:latin typeface="Montserrat Light" panose="00000400000000000000" pitchFamily="50" charset="0"/>
                <a:cs typeface="Arial" panose="020B0604020202020204" pitchFamily="34" charset="0"/>
              </a:rPr>
              <a:t>TimEffs</a:t>
            </a:r>
            <a:r>
              <a:rPr lang="en-US" sz="2403" b="1" dirty="0">
                <a:latin typeface="Montserrat Light" panose="00000400000000000000" pitchFamily="50" charset="0"/>
                <a:cs typeface="Arial" panose="020B0604020202020204" pitchFamily="34" charset="0"/>
              </a:rPr>
              <a:t>, </a:t>
            </a:r>
            <a:r>
              <a:rPr lang="en-US" sz="2403" dirty="0">
                <a:latin typeface="Montserrat Light" panose="00000400000000000000" pitchFamily="50" charset="0"/>
                <a:cs typeface="Arial" panose="020B0604020202020204" pitchFamily="34" charset="0"/>
              </a:rPr>
              <a:t>by </a:t>
            </a:r>
            <a:r>
              <a:rPr lang="en-SG" sz="2403" dirty="0">
                <a:latin typeface="Montserrat Light" panose="00000400000000000000" pitchFamily="50" charset="0"/>
                <a:cs typeface="Arial" panose="020B0604020202020204" pitchFamily="34" charset="0"/>
              </a:rPr>
              <a:t>iterated checking of their </a:t>
            </a:r>
            <a:r>
              <a:rPr lang="en-SG" sz="2403" i="1" dirty="0">
                <a:latin typeface="Montserrat Light" panose="00000400000000000000" pitchFamily="50" charset="0"/>
                <a:cs typeface="Arial" panose="020B0604020202020204" pitchFamily="34" charset="0"/>
              </a:rPr>
              <a:t>derivatives</a:t>
            </a:r>
            <a:r>
              <a:rPr lang="en-SG" sz="2403" dirty="0">
                <a:latin typeface="Montserrat Light" panose="00000400000000000000" pitchFamily="50" charset="0"/>
                <a:cs typeface="Arial" panose="020B0604020202020204" pitchFamily="34" charset="0"/>
              </a:rPr>
              <a:t>.</a:t>
            </a: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marL="297031" indent="-297031" algn="just">
              <a:lnSpc>
                <a:spcPct val="150000"/>
              </a:lnSpc>
              <a:buFont typeface="Arial" panose="020B0604020202020204" pitchFamily="34" charset="0"/>
              <a:buChar char="•"/>
            </a:pPr>
            <a:endParaRPr lang="en-SG" sz="2403" dirty="0">
              <a:latin typeface="Montserrat Light" panose="00000400000000000000" pitchFamily="50" charset="0"/>
              <a:cs typeface="Arial" panose="020B0604020202020204" pitchFamily="34" charset="0"/>
            </a:endParaRPr>
          </a:p>
          <a:p>
            <a:pPr algn="just">
              <a:lnSpc>
                <a:spcPct val="150000"/>
              </a:lnSpc>
            </a:pPr>
            <a:endParaRPr lang="en-SG" sz="10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endParaRPr lang="en-SG" sz="5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r>
              <a:rPr lang="en-SG" sz="2600" b="1" dirty="0">
                <a:solidFill>
                  <a:schemeClr val="accent4">
                    <a:lumMod val="50000"/>
                  </a:schemeClr>
                </a:solidFill>
                <a:latin typeface="Chalkboard SE" panose="03050602040202020205" pitchFamily="66" charset="77"/>
                <a:cs typeface="Arial" panose="020B0604020202020204" pitchFamily="34" charset="0"/>
              </a:rPr>
              <a:t>Our proposal overcomes the following existing limitations:</a:t>
            </a:r>
          </a:p>
          <a:p>
            <a:pPr algn="just">
              <a:lnSpc>
                <a:spcPct val="150000"/>
              </a:lnSpc>
            </a:pPr>
            <a:endParaRPr lang="en-SG" sz="300" b="1" dirty="0">
              <a:solidFill>
                <a:schemeClr val="accent4">
                  <a:lumMod val="50000"/>
                </a:schemeClr>
              </a:solidFill>
              <a:latin typeface="Chalkboard SE" panose="03050602040202020205" pitchFamily="66" charset="77"/>
              <a:cs typeface="Arial" panose="020B0604020202020204" pitchFamily="34" charset="0"/>
            </a:endParaRPr>
          </a:p>
          <a:p>
            <a:pPr marL="457200" indent="-457200" algn="just">
              <a:lnSpc>
                <a:spcPct val="150000"/>
              </a:lnSpc>
              <a:buFont typeface="+mj-lt"/>
              <a:buAutoNum type="arabicParenR"/>
            </a:pPr>
            <a:r>
              <a:rPr lang="en-SG" sz="2403" dirty="0">
                <a:latin typeface="Montserrat Light" panose="00000400000000000000" pitchFamily="50" charset="0"/>
                <a:cs typeface="Arial" panose="020B0604020202020204" pitchFamily="34" charset="0"/>
              </a:rPr>
              <a:t>TAs cannot be used to specify/verify incompletely specified systems, i.e., whose timing constants have yet to be known, </a:t>
            </a:r>
            <a:r>
              <a:rPr lang="en-SG" sz="2800" dirty="0">
                <a:latin typeface="Montserrat Light" panose="00000400000000000000" pitchFamily="50" charset="0"/>
                <a:cs typeface="Arial" panose="020B0604020202020204" pitchFamily="34" charset="0"/>
              </a:rPr>
              <a:t>and hence cannot be used in early design phases; </a:t>
            </a:r>
            <a:endParaRPr lang="en-SG" sz="2403" dirty="0">
              <a:latin typeface="Montserrat Light" panose="00000400000000000000" pitchFamily="50" charset="0"/>
              <a:cs typeface="Arial" panose="020B0604020202020204" pitchFamily="34" charset="0"/>
            </a:endParaRPr>
          </a:p>
          <a:p>
            <a:pPr marL="457200" indent="-457200" algn="just">
              <a:lnSpc>
                <a:spcPct val="150000"/>
              </a:lnSpc>
              <a:buFont typeface="+mj-lt"/>
              <a:buAutoNum type="arabicParenR"/>
            </a:pPr>
            <a:r>
              <a:rPr lang="en-SG" sz="2403" dirty="0">
                <a:latin typeface="Montserrat Light" panose="00000400000000000000" pitchFamily="50" charset="0"/>
                <a:cs typeface="Arial" panose="020B0604020202020204" pitchFamily="34" charset="0"/>
              </a:rPr>
              <a:t>verifying a system with a set of timing constants usually requires enumerating all of them if they are integer-valued; </a:t>
            </a:r>
          </a:p>
          <a:p>
            <a:pPr marL="457200" indent="-457200" algn="just">
              <a:lnSpc>
                <a:spcPct val="150000"/>
              </a:lnSpc>
              <a:buFont typeface="+mj-lt"/>
              <a:buAutoNum type="arabicParenR"/>
            </a:pPr>
            <a:r>
              <a:rPr lang="en-SG" sz="2403" dirty="0">
                <a:latin typeface="Montserrat Light" panose="00000400000000000000" pitchFamily="50" charset="0"/>
                <a:cs typeface="Arial" panose="020B0604020202020204" pitchFamily="34" charset="0"/>
              </a:rPr>
              <a:t>TAs cannot be used to verify systems with timing constants to be taken in a real-valued dense interval. </a:t>
            </a:r>
          </a:p>
        </p:txBody>
      </p:sp>
      <p:sp>
        <p:nvSpPr>
          <p:cNvPr id="5" name="Rectangle 4"/>
          <p:cNvSpPr/>
          <p:nvPr/>
        </p:nvSpPr>
        <p:spPr>
          <a:xfrm>
            <a:off x="481012" y="9862568"/>
            <a:ext cx="333538" cy="16518521"/>
          </a:xfrm>
          <a:prstGeom prst="rect">
            <a:avLst/>
          </a:prstGeom>
          <a:solidFill>
            <a:srgbClr val="C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2"/>
          </a:p>
        </p:txBody>
      </p:sp>
      <p:sp>
        <p:nvSpPr>
          <p:cNvPr id="12" name="Text Placeholder 5">
            <a:extLst>
              <a:ext uri="{FF2B5EF4-FFF2-40B4-BE49-F238E27FC236}">
                <a16:creationId xmlns:a16="http://schemas.microsoft.com/office/drawing/2014/main" id="{DD6866F3-BE58-4692-9185-623520B88C81}"/>
              </a:ext>
            </a:extLst>
          </p:cNvPr>
          <p:cNvSpPr txBox="1"/>
          <p:nvPr/>
        </p:nvSpPr>
        <p:spPr>
          <a:xfrm>
            <a:off x="481012" y="390556"/>
            <a:ext cx="16076670" cy="1533299"/>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1963417">
              <a:spcBef>
                <a:spcPct val="20000"/>
              </a:spcBef>
              <a:defRPr/>
            </a:pPr>
            <a:r>
              <a:rPr lang="en-SG" sz="5345" b="1" dirty="0">
                <a:solidFill>
                  <a:srgbClr val="294D6D"/>
                </a:solidFill>
                <a:latin typeface="Amaranth" panose="02000503050000020004" pitchFamily="2" charset="0"/>
              </a:rPr>
              <a:t>Automated Temporal Verification </a:t>
            </a:r>
            <a:r>
              <a:rPr lang="en-US" altLang="zh-CN" sz="5345" b="1" dirty="0">
                <a:solidFill>
                  <a:srgbClr val="294D6D"/>
                </a:solidFill>
                <a:latin typeface="Amaranth" panose="02000503050000020004" pitchFamily="2" charset="0"/>
              </a:rPr>
              <a:t>for</a:t>
            </a:r>
            <a:r>
              <a:rPr lang="zh-CN" altLang="en-US" sz="5345" b="1" dirty="0">
                <a:solidFill>
                  <a:srgbClr val="294D6D"/>
                </a:solidFill>
                <a:latin typeface="Amaranth" panose="02000503050000020004" pitchFamily="2" charset="0"/>
              </a:rPr>
              <a:t> </a:t>
            </a:r>
            <a:r>
              <a:rPr lang="en-US" sz="5345" b="1" dirty="0">
                <a:solidFill>
                  <a:srgbClr val="294D6D"/>
                </a:solidFill>
                <a:latin typeface="Amaranth" panose="02000503050000020004" pitchFamily="2" charset="0"/>
              </a:rPr>
              <a:t>R</a:t>
            </a:r>
            <a:r>
              <a:rPr lang="en-US" altLang="zh-CN" sz="5345" b="1" dirty="0">
                <a:solidFill>
                  <a:srgbClr val="294D6D"/>
                </a:solidFill>
                <a:latin typeface="Amaranth" panose="02000503050000020004" pitchFamily="2" charset="0"/>
              </a:rPr>
              <a:t>eal-Time</a:t>
            </a:r>
            <a:r>
              <a:rPr lang="zh-CN" altLang="en-US" sz="5345" b="1" dirty="0">
                <a:solidFill>
                  <a:srgbClr val="294D6D"/>
                </a:solidFill>
                <a:latin typeface="Amaranth" panose="02000503050000020004" pitchFamily="2" charset="0"/>
              </a:rPr>
              <a:t> </a:t>
            </a:r>
            <a:r>
              <a:rPr lang="en-US" altLang="zh-CN" sz="5345" b="1" dirty="0">
                <a:solidFill>
                  <a:srgbClr val="294D6D"/>
                </a:solidFill>
                <a:latin typeface="Amaranth" panose="02000503050000020004" pitchFamily="2" charset="0"/>
              </a:rPr>
              <a:t>Systems</a:t>
            </a:r>
            <a:r>
              <a:rPr lang="zh-CN" altLang="en-US" sz="5345" b="1" dirty="0">
                <a:solidFill>
                  <a:srgbClr val="294D6D"/>
                </a:solidFill>
                <a:latin typeface="Amaranth" panose="02000503050000020004" pitchFamily="2" charset="0"/>
              </a:rPr>
              <a:t> </a:t>
            </a:r>
            <a:endParaRPr lang="en-SG" altLang="zh-CN" sz="5345" b="1" dirty="0">
              <a:solidFill>
                <a:srgbClr val="294D6D"/>
              </a:solidFill>
              <a:latin typeface="Amaranth" panose="02000503050000020004" pitchFamily="2" charset="0"/>
            </a:endParaRPr>
          </a:p>
          <a:p>
            <a:pPr algn="ctr" defTabSz="1963417">
              <a:spcBef>
                <a:spcPct val="20000"/>
              </a:spcBef>
              <a:defRPr/>
            </a:pPr>
            <a:r>
              <a:rPr lang="en-SG" sz="4900" b="1" dirty="0">
                <a:solidFill>
                  <a:srgbClr val="294D6D"/>
                </a:solidFill>
                <a:latin typeface="Amaranth" panose="02000503050000020004" pitchFamily="2" charset="0"/>
              </a:rPr>
              <a:t>via Implicit Clocks and an Extended Antimirov Algorithm </a:t>
            </a:r>
          </a:p>
          <a:p>
            <a:pPr algn="ctr" defTabSz="1963417">
              <a:spcBef>
                <a:spcPct val="20000"/>
              </a:spcBef>
              <a:defRPr/>
            </a:pPr>
            <a:endParaRPr lang="en-SG" sz="5067" b="1" dirty="0">
              <a:solidFill>
                <a:srgbClr val="294D6D"/>
              </a:solidFill>
              <a:latin typeface="Amaranth" panose="02000503050000020004" pitchFamily="2" charset="0"/>
            </a:endParaRPr>
          </a:p>
        </p:txBody>
      </p:sp>
      <p:sp>
        <p:nvSpPr>
          <p:cNvPr id="13" name="Text Placeholder 5">
            <a:extLst>
              <a:ext uri="{FF2B5EF4-FFF2-40B4-BE49-F238E27FC236}">
                <a16:creationId xmlns:a16="http://schemas.microsoft.com/office/drawing/2014/main" id="{93D5F690-2108-4FD7-A708-326C08E837B7}"/>
              </a:ext>
            </a:extLst>
          </p:cNvPr>
          <p:cNvSpPr txBox="1"/>
          <p:nvPr/>
        </p:nvSpPr>
        <p:spPr>
          <a:xfrm>
            <a:off x="1228078" y="2378318"/>
            <a:ext cx="14629345" cy="615553"/>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defRPr/>
            </a:pPr>
            <a:r>
              <a:rPr lang="en-US" sz="4000" dirty="0">
                <a:solidFill>
                  <a:srgbClr val="294D6D"/>
                </a:solidFill>
                <a:latin typeface="Titillium Web" panose="00000500000000000000" pitchFamily="2" charset="0"/>
                <a:cs typeface="Arial" pitchFamily="34" charset="0"/>
              </a:rPr>
              <a:t>Yahui Song @ </a:t>
            </a:r>
            <a:r>
              <a:rPr lang="en-US" altLang="zh-CN" sz="4000" dirty="0">
                <a:solidFill>
                  <a:srgbClr val="294D6D"/>
                </a:solidFill>
                <a:latin typeface="Titillium Web" panose="00000500000000000000" pitchFamily="2" charset="0"/>
                <a:cs typeface="Arial" pitchFamily="34" charset="0"/>
              </a:rPr>
              <a:t>SPLASH-SRC</a:t>
            </a:r>
            <a:r>
              <a:rPr lang="en-US" sz="4000" dirty="0">
                <a:solidFill>
                  <a:srgbClr val="294D6D"/>
                </a:solidFill>
                <a:latin typeface="Titillium Web" panose="00000500000000000000" pitchFamily="2" charset="0"/>
                <a:cs typeface="Arial" pitchFamily="34" charset="0"/>
              </a:rPr>
              <a:t> 20</a:t>
            </a:r>
            <a:r>
              <a:rPr lang="en-US" altLang="zh-CN" sz="4000" dirty="0">
                <a:solidFill>
                  <a:srgbClr val="294D6D"/>
                </a:solidFill>
                <a:latin typeface="Titillium Web" panose="00000500000000000000" pitchFamily="2" charset="0"/>
                <a:cs typeface="Arial" pitchFamily="34" charset="0"/>
              </a:rPr>
              <a:t>22            </a:t>
            </a:r>
            <a:r>
              <a:rPr lang="en-US" sz="4000" dirty="0">
                <a:solidFill>
                  <a:srgbClr val="294D6D"/>
                </a:solidFill>
                <a:latin typeface="Titillium Web" panose="00000500000000000000" pitchFamily="2" charset="0"/>
                <a:cs typeface="Arial" pitchFamily="34" charset="0"/>
              </a:rPr>
              <a:t>yahuis@comp.nus.edu.sg </a:t>
            </a:r>
          </a:p>
        </p:txBody>
      </p:sp>
      <p:sp>
        <p:nvSpPr>
          <p:cNvPr id="19" name="TextBox 18">
            <a:extLst>
              <a:ext uri="{FF2B5EF4-FFF2-40B4-BE49-F238E27FC236}">
                <a16:creationId xmlns:a16="http://schemas.microsoft.com/office/drawing/2014/main" id="{E3E73F1E-CAB3-4428-904F-B8DC0CFEE87C}"/>
              </a:ext>
            </a:extLst>
          </p:cNvPr>
          <p:cNvSpPr txBox="1"/>
          <p:nvPr/>
        </p:nvSpPr>
        <p:spPr>
          <a:xfrm>
            <a:off x="1244834" y="3402806"/>
            <a:ext cx="8590494" cy="553998"/>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US" sz="3000" b="1" dirty="0">
                <a:solidFill>
                  <a:schemeClr val="accent4">
                    <a:lumMod val="50000"/>
                  </a:schemeClr>
                </a:solidFill>
                <a:latin typeface="Libre Baskerville" panose="02000000000000000000" pitchFamily="2" charset="0"/>
              </a:rPr>
              <a:t>Overview</a:t>
            </a:r>
          </a:p>
        </p:txBody>
      </p:sp>
      <p:sp>
        <p:nvSpPr>
          <p:cNvPr id="23" name="TextBox 22">
            <a:extLst>
              <a:ext uri="{FF2B5EF4-FFF2-40B4-BE49-F238E27FC236}">
                <a16:creationId xmlns:a16="http://schemas.microsoft.com/office/drawing/2014/main" id="{FCF73C52-E8E5-4F42-BD28-8256F0C1D65E}"/>
              </a:ext>
            </a:extLst>
          </p:cNvPr>
          <p:cNvSpPr txBox="1"/>
          <p:nvPr/>
        </p:nvSpPr>
        <p:spPr>
          <a:xfrm>
            <a:off x="11398308" y="3444560"/>
            <a:ext cx="9777414" cy="566975"/>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US" sz="3000" b="1" dirty="0">
                <a:solidFill>
                  <a:schemeClr val="accent2">
                    <a:lumMod val="50000"/>
                  </a:schemeClr>
                </a:solidFill>
                <a:latin typeface="Libre Baskerville" panose="02000000000000000000" pitchFamily="2" charset="0"/>
              </a:rPr>
              <a:t>Language Inclusion – the </a:t>
            </a:r>
            <a:r>
              <a:rPr lang="en-SG" sz="3000" b="1" dirty="0">
                <a:solidFill>
                  <a:schemeClr val="accent2">
                    <a:lumMod val="50000"/>
                  </a:schemeClr>
                </a:solidFill>
                <a:latin typeface="Libre Baskerville" panose="02000000000000000000" pitchFamily="2" charset="0"/>
              </a:rPr>
              <a:t>Antimirov Algorithm </a:t>
            </a:r>
            <a:endParaRPr lang="en-US" sz="3000" b="1" dirty="0">
              <a:solidFill>
                <a:schemeClr val="accent2">
                  <a:lumMod val="50000"/>
                </a:schemeClr>
              </a:solidFill>
              <a:latin typeface="Libre Baskerville" panose="02000000000000000000" pitchFamily="2" charset="0"/>
            </a:endParaRPr>
          </a:p>
        </p:txBody>
      </p:sp>
      <p:sp>
        <p:nvSpPr>
          <p:cNvPr id="24" name="TextBox 23">
            <a:extLst>
              <a:ext uri="{FF2B5EF4-FFF2-40B4-BE49-F238E27FC236}">
                <a16:creationId xmlns:a16="http://schemas.microsoft.com/office/drawing/2014/main" id="{CD858780-4102-416E-A83A-B134E40A2291}"/>
              </a:ext>
            </a:extLst>
          </p:cNvPr>
          <p:cNvSpPr txBox="1"/>
          <p:nvPr/>
        </p:nvSpPr>
        <p:spPr>
          <a:xfrm>
            <a:off x="1157833" y="15061406"/>
            <a:ext cx="8296645" cy="553998"/>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SG" sz="3000" b="1" i="1" dirty="0">
                <a:solidFill>
                  <a:schemeClr val="accent6">
                    <a:lumMod val="50000"/>
                  </a:schemeClr>
                </a:solidFill>
                <a:latin typeface="Libre Baskerville" panose="02000000000000000000" pitchFamily="2" charset="0"/>
              </a:rPr>
              <a:t>TimEffs</a:t>
            </a:r>
            <a:r>
              <a:rPr lang="en-SG" sz="3000" i="1" dirty="0">
                <a:latin typeface="Montserrat Light" panose="00000400000000000000" pitchFamily="50" charset="0"/>
                <a:cs typeface="Arial" panose="020B0604020202020204" pitchFamily="34" charset="0"/>
              </a:rPr>
              <a:t> </a:t>
            </a:r>
            <a:r>
              <a:rPr lang="en-US" sz="3000" b="1" dirty="0">
                <a:solidFill>
                  <a:schemeClr val="accent6">
                    <a:lumMod val="50000"/>
                  </a:schemeClr>
                </a:solidFill>
                <a:latin typeface="Libre Baskerville" panose="02000000000000000000" pitchFamily="2" charset="0"/>
              </a:rPr>
              <a:t>(Symbolic Timed Automata)</a:t>
            </a:r>
          </a:p>
        </p:txBody>
      </p:sp>
      <p:sp>
        <p:nvSpPr>
          <p:cNvPr id="28" name="TextBox 27">
            <a:extLst>
              <a:ext uri="{FF2B5EF4-FFF2-40B4-BE49-F238E27FC236}">
                <a16:creationId xmlns:a16="http://schemas.microsoft.com/office/drawing/2014/main" id="{3D6897C5-3039-4328-A139-0038374FD621}"/>
              </a:ext>
            </a:extLst>
          </p:cNvPr>
          <p:cNvSpPr txBox="1"/>
          <p:nvPr/>
        </p:nvSpPr>
        <p:spPr>
          <a:xfrm>
            <a:off x="12654516" y="19713326"/>
            <a:ext cx="7886374" cy="492314"/>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SG" altLang="zh-CN" sz="2599" b="1" dirty="0">
                <a:solidFill>
                  <a:schemeClr val="accent3">
                    <a:lumMod val="50000"/>
                  </a:schemeClr>
                </a:solidFill>
                <a:latin typeface="Libre Baskerville" panose="02000000000000000000" pitchFamily="2" charset="0"/>
              </a:rPr>
              <a:t>A Demonstration of the Automated</a:t>
            </a:r>
            <a:r>
              <a:rPr lang="zh-CN" altLang="en-US" sz="2599" b="1" dirty="0">
                <a:solidFill>
                  <a:schemeClr val="accent3">
                    <a:lumMod val="50000"/>
                  </a:schemeClr>
                </a:solidFill>
                <a:latin typeface="Libre Baskerville" panose="02000000000000000000" pitchFamily="2" charset="0"/>
              </a:rPr>
              <a:t> </a:t>
            </a:r>
            <a:r>
              <a:rPr lang="en-US" altLang="zh-CN" sz="2599" b="1" dirty="0">
                <a:solidFill>
                  <a:schemeClr val="accent3">
                    <a:lumMod val="50000"/>
                  </a:schemeClr>
                </a:solidFill>
                <a:latin typeface="Libre Baskerville" panose="02000000000000000000" pitchFamily="2" charset="0"/>
              </a:rPr>
              <a:t>TRS</a:t>
            </a:r>
            <a:r>
              <a:rPr lang="zh-CN" altLang="en-US" sz="2599" b="1" dirty="0">
                <a:solidFill>
                  <a:schemeClr val="accent3">
                    <a:lumMod val="50000"/>
                  </a:schemeClr>
                </a:solidFill>
                <a:latin typeface="Libre Baskerville" panose="02000000000000000000" pitchFamily="2" charset="0"/>
              </a:rPr>
              <a:t> </a:t>
            </a:r>
            <a:endParaRPr lang="en-US" sz="2599" b="1" dirty="0">
              <a:solidFill>
                <a:schemeClr val="accent3">
                  <a:lumMod val="50000"/>
                </a:schemeClr>
              </a:solidFill>
              <a:latin typeface="Libre Baskerville" panose="02000000000000000000" pitchFamily="2" charset="0"/>
            </a:endParaRPr>
          </a:p>
        </p:txBody>
      </p:sp>
      <p:pic>
        <p:nvPicPr>
          <p:cNvPr id="15" name="Picture 14">
            <a:extLst>
              <a:ext uri="{FF2B5EF4-FFF2-40B4-BE49-F238E27FC236}">
                <a16:creationId xmlns:a16="http://schemas.microsoft.com/office/drawing/2014/main" id="{71BCE627-23A0-1349-8874-7CC10762536E}"/>
              </a:ext>
            </a:extLst>
          </p:cNvPr>
          <p:cNvPicPr>
            <a:picLocks noChangeAspect="1"/>
          </p:cNvPicPr>
          <p:nvPr/>
        </p:nvPicPr>
        <p:blipFill rotWithShape="1">
          <a:blip r:embed="rId5">
            <a:extLst>
              <a:ext uri="{28A0092B-C50C-407E-A947-70E740481C1C}">
                <a14:useLocalDpi xmlns:a14="http://schemas.microsoft.com/office/drawing/2010/main" val="0"/>
              </a:ext>
            </a:extLst>
          </a:blip>
          <a:srcRect l="20030" t="23391" r="19455" b="24797"/>
          <a:stretch/>
        </p:blipFill>
        <p:spPr>
          <a:xfrm>
            <a:off x="16557682" y="412382"/>
            <a:ext cx="4627667" cy="2080090"/>
          </a:xfrm>
          <a:prstGeom prst="rect">
            <a:avLst/>
          </a:prstGeom>
        </p:spPr>
      </p:pic>
      <p:sp>
        <p:nvSpPr>
          <p:cNvPr id="91" name="TextBox 90">
            <a:extLst>
              <a:ext uri="{FF2B5EF4-FFF2-40B4-BE49-F238E27FC236}">
                <a16:creationId xmlns:a16="http://schemas.microsoft.com/office/drawing/2014/main" id="{5DB53BA4-0CB4-D945-B425-15A1FF613A33}"/>
              </a:ext>
            </a:extLst>
          </p:cNvPr>
          <p:cNvSpPr txBox="1"/>
          <p:nvPr/>
        </p:nvSpPr>
        <p:spPr>
          <a:xfrm>
            <a:off x="11398307" y="11825892"/>
            <a:ext cx="8296645" cy="492314"/>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89098" rtlCol="0">
            <a:spAutoFit/>
          </a:bodyPr>
          <a:lstStyle/>
          <a:p>
            <a:pPr defTabSz="2291363">
              <a:defRPr/>
            </a:pPr>
            <a:r>
              <a:rPr lang="en-US" sz="2599" b="1" dirty="0">
                <a:solidFill>
                  <a:srgbClr val="294D6D"/>
                </a:solidFill>
                <a:latin typeface="Libre Baskerville" panose="02000000000000000000" pitchFamily="2" charset="0"/>
              </a:rPr>
              <a:t>Expressiveness of </a:t>
            </a:r>
            <a:r>
              <a:rPr lang="en-SG" sz="2599" b="1" i="1" dirty="0">
                <a:solidFill>
                  <a:srgbClr val="294D6D"/>
                </a:solidFill>
                <a:latin typeface="Libre Baskerville" panose="02000000000000000000" pitchFamily="2" charset="0"/>
              </a:rPr>
              <a:t>TimEffs</a:t>
            </a:r>
            <a:endParaRPr lang="en-US" sz="2599" b="1" i="1" dirty="0">
              <a:solidFill>
                <a:srgbClr val="294D6D"/>
              </a:solidFill>
              <a:latin typeface="Libre Baskerville" panose="02000000000000000000" pitchFamily="2" charset="0"/>
            </a:endParaRPr>
          </a:p>
        </p:txBody>
      </p:sp>
      <p:sp>
        <p:nvSpPr>
          <p:cNvPr id="4" name="Rectangle 3"/>
          <p:cNvSpPr/>
          <p:nvPr/>
        </p:nvSpPr>
        <p:spPr>
          <a:xfrm>
            <a:off x="0" y="0"/>
            <a:ext cx="505698" cy="30275213"/>
          </a:xfrm>
          <a:prstGeom prst="rect">
            <a:avLst/>
          </a:prstGeom>
          <a:solidFill>
            <a:srgbClr val="29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2" dirty="0">
              <a:solidFill>
                <a:schemeClr val="accent5">
                  <a:lumMod val="50000"/>
                </a:schemeClr>
              </a:solidFill>
            </a:endParaRPr>
          </a:p>
        </p:txBody>
      </p:sp>
      <p:pic>
        <p:nvPicPr>
          <p:cNvPr id="11" name="Graphic 10" descr="Envelope">
            <a:extLst>
              <a:ext uri="{FF2B5EF4-FFF2-40B4-BE49-F238E27FC236}">
                <a16:creationId xmlns:a16="http://schemas.microsoft.com/office/drawing/2014/main" id="{C10AFDCE-51AF-8189-BBB8-0815ABA4A4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12605" y="2336006"/>
            <a:ext cx="636207" cy="605614"/>
          </a:xfrm>
          <a:prstGeom prst="rect">
            <a:avLst/>
          </a:prstGeom>
        </p:spPr>
      </p:pic>
      <p:cxnSp>
        <p:nvCxnSpPr>
          <p:cNvPr id="31" name="Straight Connector 30">
            <a:extLst>
              <a:ext uri="{FF2B5EF4-FFF2-40B4-BE49-F238E27FC236}">
                <a16:creationId xmlns:a16="http://schemas.microsoft.com/office/drawing/2014/main" id="{52521604-BBD9-84E8-C7F4-456B7D2FE578}"/>
              </a:ext>
            </a:extLst>
          </p:cNvPr>
          <p:cNvCxnSpPr>
            <a:cxnSpLocks/>
          </p:cNvCxnSpPr>
          <p:nvPr/>
        </p:nvCxnSpPr>
        <p:spPr>
          <a:xfrm flipH="1">
            <a:off x="5575337" y="15922100"/>
            <a:ext cx="11075" cy="5387706"/>
          </a:xfrm>
          <a:prstGeom prst="line">
            <a:avLst/>
          </a:prstGeom>
          <a:ln w="254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0" name="Picture 49" descr="Text, letter&#10;&#10;Description automatically generated">
            <a:extLst>
              <a:ext uri="{FF2B5EF4-FFF2-40B4-BE49-F238E27FC236}">
                <a16:creationId xmlns:a16="http://schemas.microsoft.com/office/drawing/2014/main" id="{4EDB7D0E-C605-CFB4-D988-AC7419D8F075}"/>
              </a:ext>
            </a:extLst>
          </p:cNvPr>
          <p:cNvPicPr>
            <a:picLocks noChangeAspect="1"/>
          </p:cNvPicPr>
          <p:nvPr/>
        </p:nvPicPr>
        <p:blipFill rotWithShape="1">
          <a:blip r:embed="rId8">
            <a:extLst>
              <a:ext uri="{28A0092B-C50C-407E-A947-70E740481C1C}">
                <a14:useLocalDpi xmlns:a14="http://schemas.microsoft.com/office/drawing/2010/main" val="0"/>
              </a:ext>
            </a:extLst>
          </a:blip>
          <a:srcRect b="21418"/>
          <a:stretch/>
        </p:blipFill>
        <p:spPr>
          <a:xfrm>
            <a:off x="911503" y="21765380"/>
            <a:ext cx="10276272" cy="2516221"/>
          </a:xfrm>
          <a:prstGeom prst="rect">
            <a:avLst/>
          </a:prstGeom>
        </p:spPr>
      </p:pic>
      <p:sp>
        <p:nvSpPr>
          <p:cNvPr id="52" name="Rectangle 51">
            <a:extLst>
              <a:ext uri="{FF2B5EF4-FFF2-40B4-BE49-F238E27FC236}">
                <a16:creationId xmlns:a16="http://schemas.microsoft.com/office/drawing/2014/main" id="{0200E896-EFD2-235A-8C23-29FCD05EC759}"/>
              </a:ext>
            </a:extLst>
          </p:cNvPr>
          <p:cNvSpPr/>
          <p:nvPr/>
        </p:nvSpPr>
        <p:spPr>
          <a:xfrm>
            <a:off x="7720012" y="22131820"/>
            <a:ext cx="2252287" cy="625786"/>
          </a:xfrm>
          <a:custGeom>
            <a:avLst/>
            <a:gdLst>
              <a:gd name="connsiteX0" fmla="*/ 0 w 2252287"/>
              <a:gd name="connsiteY0" fmla="*/ 0 h 625786"/>
              <a:gd name="connsiteX1" fmla="*/ 540549 w 2252287"/>
              <a:gd name="connsiteY1" fmla="*/ 0 h 625786"/>
              <a:gd name="connsiteX2" fmla="*/ 1036052 w 2252287"/>
              <a:gd name="connsiteY2" fmla="*/ 0 h 625786"/>
              <a:gd name="connsiteX3" fmla="*/ 1644170 w 2252287"/>
              <a:gd name="connsiteY3" fmla="*/ 0 h 625786"/>
              <a:gd name="connsiteX4" fmla="*/ 2252287 w 2252287"/>
              <a:gd name="connsiteY4" fmla="*/ 0 h 625786"/>
              <a:gd name="connsiteX5" fmla="*/ 2252287 w 2252287"/>
              <a:gd name="connsiteY5" fmla="*/ 306635 h 625786"/>
              <a:gd name="connsiteX6" fmla="*/ 2252287 w 2252287"/>
              <a:gd name="connsiteY6" fmla="*/ 625786 h 625786"/>
              <a:gd name="connsiteX7" fmla="*/ 1689215 w 2252287"/>
              <a:gd name="connsiteY7" fmla="*/ 625786 h 625786"/>
              <a:gd name="connsiteX8" fmla="*/ 1081098 w 2252287"/>
              <a:gd name="connsiteY8" fmla="*/ 625786 h 625786"/>
              <a:gd name="connsiteX9" fmla="*/ 585595 w 2252287"/>
              <a:gd name="connsiteY9" fmla="*/ 625786 h 625786"/>
              <a:gd name="connsiteX10" fmla="*/ 0 w 2252287"/>
              <a:gd name="connsiteY10" fmla="*/ 625786 h 625786"/>
              <a:gd name="connsiteX11" fmla="*/ 0 w 2252287"/>
              <a:gd name="connsiteY11" fmla="*/ 312893 h 625786"/>
              <a:gd name="connsiteX12" fmla="*/ 0 w 2252287"/>
              <a:gd name="connsiteY12" fmla="*/ 0 h 62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2287" h="625786" extrusionOk="0">
                <a:moveTo>
                  <a:pt x="0" y="0"/>
                </a:moveTo>
                <a:cubicBezTo>
                  <a:pt x="153859" y="-8011"/>
                  <a:pt x="364766" y="42583"/>
                  <a:pt x="540549" y="0"/>
                </a:cubicBezTo>
                <a:cubicBezTo>
                  <a:pt x="716332" y="-42583"/>
                  <a:pt x="879133" y="58875"/>
                  <a:pt x="1036052" y="0"/>
                </a:cubicBezTo>
                <a:cubicBezTo>
                  <a:pt x="1192971" y="-58875"/>
                  <a:pt x="1414115" y="56549"/>
                  <a:pt x="1644170" y="0"/>
                </a:cubicBezTo>
                <a:cubicBezTo>
                  <a:pt x="1874225" y="-56549"/>
                  <a:pt x="2041559" y="35603"/>
                  <a:pt x="2252287" y="0"/>
                </a:cubicBezTo>
                <a:cubicBezTo>
                  <a:pt x="2281599" y="149214"/>
                  <a:pt x="2223886" y="235105"/>
                  <a:pt x="2252287" y="306635"/>
                </a:cubicBezTo>
                <a:cubicBezTo>
                  <a:pt x="2280688" y="378166"/>
                  <a:pt x="2228714" y="473661"/>
                  <a:pt x="2252287" y="625786"/>
                </a:cubicBezTo>
                <a:cubicBezTo>
                  <a:pt x="2097577" y="687096"/>
                  <a:pt x="1855492" y="561695"/>
                  <a:pt x="1689215" y="625786"/>
                </a:cubicBezTo>
                <a:cubicBezTo>
                  <a:pt x="1522938" y="689877"/>
                  <a:pt x="1218627" y="615858"/>
                  <a:pt x="1081098" y="625786"/>
                </a:cubicBezTo>
                <a:cubicBezTo>
                  <a:pt x="943569" y="635714"/>
                  <a:pt x="824009" y="610083"/>
                  <a:pt x="585595" y="625786"/>
                </a:cubicBezTo>
                <a:cubicBezTo>
                  <a:pt x="347181" y="641489"/>
                  <a:pt x="169033" y="566331"/>
                  <a:pt x="0" y="625786"/>
                </a:cubicBezTo>
                <a:cubicBezTo>
                  <a:pt x="-32019" y="471129"/>
                  <a:pt x="4484" y="436246"/>
                  <a:pt x="0" y="312893"/>
                </a:cubicBezTo>
                <a:cubicBezTo>
                  <a:pt x="-4484" y="189540"/>
                  <a:pt x="1553" y="137977"/>
                  <a:pt x="0" y="0"/>
                </a:cubicBezTo>
                <a:close/>
              </a:path>
            </a:pathLst>
          </a:custGeom>
          <a:noFill/>
          <a:ln w="25400">
            <a:solidFill>
              <a:schemeClr val="accent6">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1"/>
          </a:p>
        </p:txBody>
      </p:sp>
      <p:cxnSp>
        <p:nvCxnSpPr>
          <p:cNvPr id="53" name="Straight Connector 52">
            <a:extLst>
              <a:ext uri="{FF2B5EF4-FFF2-40B4-BE49-F238E27FC236}">
                <a16:creationId xmlns:a16="http://schemas.microsoft.com/office/drawing/2014/main" id="{80EA0660-8511-642E-A67E-AACCC4C41C20}"/>
              </a:ext>
            </a:extLst>
          </p:cNvPr>
          <p:cNvCxnSpPr>
            <a:cxnSpLocks/>
          </p:cNvCxnSpPr>
          <p:nvPr/>
        </p:nvCxnSpPr>
        <p:spPr>
          <a:xfrm>
            <a:off x="890750" y="21309806"/>
            <a:ext cx="10841152" cy="0"/>
          </a:xfrm>
          <a:prstGeom prst="line">
            <a:avLst/>
          </a:prstGeom>
          <a:ln w="25400" cap="rnd">
            <a:solidFill>
              <a:schemeClr val="accent6">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54F5856-8263-3DD1-9AE6-599ADCF79824}"/>
              </a:ext>
            </a:extLst>
          </p:cNvPr>
          <p:cNvSpPr txBox="1"/>
          <p:nvPr/>
        </p:nvSpPr>
        <p:spPr>
          <a:xfrm rot="10800000" flipV="1">
            <a:off x="11125200" y="4088606"/>
            <a:ext cx="9777413" cy="6542753"/>
          </a:xfrm>
          <a:prstGeom prst="rect">
            <a:avLst/>
          </a:prstGeom>
          <a:noFill/>
        </p:spPr>
        <p:txBody>
          <a:bodyPr wrap="square" rtlCol="0">
            <a:spAutoFit/>
          </a:bodyPr>
          <a:lstStyle/>
          <a:p>
            <a:pPr algn="just">
              <a:lnSpc>
                <a:spcPct val="150000"/>
              </a:lnSpc>
            </a:pPr>
            <a:r>
              <a:rPr lang="en-SG" sz="2400" i="1" dirty="0">
                <a:latin typeface="Montserrat Light" panose="00000400000000000000" pitchFamily="50" charset="0"/>
                <a:cs typeface="Arial" panose="020B0604020202020204" pitchFamily="34" charset="0"/>
              </a:rPr>
              <a:t>Our TRS is an extension of Antimirov and Mosses’ algorithm, which can be deployed to decide the inclusions of two regular expressions (REs) through an iterated process of checking the inclusions of their partial derivatives.</a:t>
            </a:r>
            <a:endParaRPr lang="en-SG" sz="500" b="1" dirty="0">
              <a:latin typeface="Montserrat Light" panose="00000400000000000000" pitchFamily="50" charset="0"/>
              <a:cs typeface="Arial" panose="020B0604020202020204" pitchFamily="34" charset="0"/>
            </a:endParaRPr>
          </a:p>
          <a:p>
            <a:pPr algn="just">
              <a:lnSpc>
                <a:spcPct val="150000"/>
              </a:lnSpc>
            </a:pPr>
            <a:r>
              <a:rPr lang="en-SG" sz="2400" b="1" dirty="0">
                <a:latin typeface="Montserrat Light" panose="00000400000000000000" pitchFamily="50" charset="0"/>
                <a:cs typeface="Arial" panose="020B0604020202020204" pitchFamily="34" charset="0"/>
              </a:rPr>
              <a:t>Definition 1 (Derivatives). </a:t>
            </a:r>
            <a:r>
              <a:rPr lang="en-SG" sz="2400" i="1" dirty="0">
                <a:latin typeface="Montserrat Light" panose="00000400000000000000" pitchFamily="50" charset="0"/>
                <a:cs typeface="Arial" panose="020B0604020202020204" pitchFamily="34" charset="0"/>
              </a:rPr>
              <a:t>Given any formal language S over an alphabet Σ and any string u∈ Σ</a:t>
            </a:r>
            <a:r>
              <a:rPr lang="en-SG" sz="2400" i="1" baseline="30000"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the derivatives of S w.r.t u is defined as: u</a:t>
            </a:r>
            <a:r>
              <a:rPr lang="en-SG" sz="2400" i="1" baseline="30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S = {w ∈  </a:t>
            </a:r>
            <a:r>
              <a:rPr lang="en-SG" sz="2400" i="1" dirty="0" err="1">
                <a:latin typeface="Montserrat Light" panose="00000400000000000000" pitchFamily="50" charset="0"/>
                <a:cs typeface="Arial" panose="020B0604020202020204" pitchFamily="34" charset="0"/>
              </a:rPr>
              <a:t>Σ</a:t>
            </a:r>
            <a:r>
              <a:rPr lang="en-SG" sz="2400" i="1" baseline="30000"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uw ∈  S}.</a:t>
            </a:r>
          </a:p>
          <a:p>
            <a:pPr algn="just">
              <a:lnSpc>
                <a:spcPct val="150000"/>
              </a:lnSpc>
            </a:pPr>
            <a:endParaRPr lang="en-SG" sz="500" dirty="0">
              <a:latin typeface="Montserrat Light" panose="00000400000000000000" pitchFamily="50" charset="0"/>
              <a:cs typeface="Arial" panose="020B0604020202020204" pitchFamily="34" charset="0"/>
            </a:endParaRPr>
          </a:p>
          <a:p>
            <a:pPr algn="just">
              <a:lnSpc>
                <a:spcPct val="150000"/>
              </a:lnSpc>
            </a:pPr>
            <a:r>
              <a:rPr lang="en-SG" sz="2400" b="1" dirty="0">
                <a:latin typeface="Montserrat Light" panose="00000400000000000000" pitchFamily="50" charset="0"/>
                <a:cs typeface="Arial" panose="020B0604020202020204" pitchFamily="34" charset="0"/>
              </a:rPr>
              <a:t>Definition 2 (Regular Expression Inclusion). </a:t>
            </a:r>
            <a:r>
              <a:rPr lang="en-SG" sz="2400" b="1" i="1" dirty="0">
                <a:latin typeface="Montserrat Light" panose="00000400000000000000" pitchFamily="50" charset="0"/>
                <a:cs typeface="Arial" panose="020B0604020202020204" pitchFamily="34" charset="0"/>
              </a:rPr>
              <a:t>For REs r and s, </a:t>
            </a:r>
          </a:p>
          <a:p>
            <a:pPr algn="ctr">
              <a:lnSpc>
                <a:spcPct val="150000"/>
              </a:lnSpc>
            </a:pPr>
            <a:r>
              <a:rPr lang="en-SG" sz="2400" b="1" i="1" dirty="0">
                <a:latin typeface="Montserrat Light" panose="00000400000000000000" pitchFamily="50" charset="0"/>
                <a:cs typeface="Arial" panose="020B0604020202020204" pitchFamily="34" charset="0"/>
              </a:rPr>
              <a:t>r ⪯ s </a:t>
            </a:r>
            <a:r>
              <a:rPr lang="en-SG" sz="2400" i="1" dirty="0">
                <a:latin typeface="Montserrat Light" panose="00000400000000000000" pitchFamily="50" charset="0"/>
                <a:cs typeface="Arial" panose="020B0604020202020204" pitchFamily="34" charset="0"/>
              </a:rPr>
              <a:t>⟺ ∀ </a:t>
            </a:r>
            <a:r>
              <a:rPr lang="en-SG" sz="2400" b="1" i="1" dirty="0">
                <a:solidFill>
                  <a:srgbClr val="C00000"/>
                </a:solidFill>
                <a:latin typeface="Montserrat Light" panose="00000400000000000000" pitchFamily="50" charset="0"/>
                <a:cs typeface="Arial" panose="020B0604020202020204" pitchFamily="34" charset="0"/>
              </a:rPr>
              <a:t>A</a:t>
            </a:r>
            <a:r>
              <a:rPr lang="en-SG" sz="2400" i="1" dirty="0">
                <a:latin typeface="Montserrat Light" panose="00000400000000000000" pitchFamily="50" charset="0"/>
                <a:cs typeface="Arial" panose="020B0604020202020204" pitchFamily="34" charset="0"/>
              </a:rPr>
              <a:t>∈ </a:t>
            </a:r>
            <a:r>
              <a:rPr lang="en-SG" sz="2400" i="1" dirty="0" err="1">
                <a:latin typeface="Montserrat Light" panose="00000400000000000000" pitchFamily="50" charset="0"/>
                <a:cs typeface="Arial" panose="020B0604020202020204" pitchFamily="34" charset="0"/>
              </a:rPr>
              <a:t>Σ</a:t>
            </a:r>
            <a:r>
              <a:rPr lang="en-SG" sz="2400"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i="1" baseline="30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(r) </a:t>
            </a:r>
            <a:r>
              <a:rPr lang="en-SG" sz="2400" b="1"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i="1" baseline="30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(s) .</a:t>
            </a:r>
          </a:p>
          <a:p>
            <a:pPr algn="just">
              <a:lnSpc>
                <a:spcPct val="150000"/>
              </a:lnSpc>
            </a:pPr>
            <a:endParaRPr lang="en-SG" sz="500" dirty="0">
              <a:latin typeface="Montserrat Light" panose="00000400000000000000" pitchFamily="50" charset="0"/>
              <a:cs typeface="Arial" panose="020B0604020202020204" pitchFamily="34" charset="0"/>
            </a:endParaRPr>
          </a:p>
          <a:p>
            <a:pPr algn="just">
              <a:lnSpc>
                <a:spcPct val="150000"/>
              </a:lnSpc>
            </a:pPr>
            <a:r>
              <a:rPr lang="en-SG" sz="2400" b="1" dirty="0">
                <a:latin typeface="Montserrat Light" panose="00000400000000000000" pitchFamily="50" charset="0"/>
                <a:cs typeface="Arial" panose="020B0604020202020204" pitchFamily="34" charset="0"/>
              </a:rPr>
              <a:t>Definition 3 (</a:t>
            </a:r>
            <a:r>
              <a:rPr lang="en-SG" sz="2400" b="1" i="1" dirty="0">
                <a:latin typeface="Montserrat Light" panose="00000400000000000000" pitchFamily="50" charset="0"/>
                <a:cs typeface="Arial" panose="020B0604020202020204" pitchFamily="34" charset="0"/>
              </a:rPr>
              <a:t>TimEffs</a:t>
            </a:r>
            <a:r>
              <a:rPr lang="en-SG" sz="2400" b="1" dirty="0">
                <a:latin typeface="Montserrat Light" panose="00000400000000000000" pitchFamily="50" charset="0"/>
                <a:cs typeface="Arial" panose="020B0604020202020204" pitchFamily="34" charset="0"/>
              </a:rPr>
              <a:t> Inclusion). </a:t>
            </a:r>
            <a:r>
              <a:rPr lang="en-SG" sz="2400" b="1" i="1" dirty="0">
                <a:latin typeface="Montserrat Light" panose="00000400000000000000" pitchFamily="50" charset="0"/>
                <a:cs typeface="Arial" panose="020B0604020202020204" pitchFamily="34" charset="0"/>
              </a:rPr>
              <a:t>For </a:t>
            </a:r>
            <a:r>
              <a:rPr lang="en-SG" sz="2400" i="1" dirty="0">
                <a:latin typeface="Montserrat Light" panose="00000400000000000000" pitchFamily="50" charset="0"/>
                <a:cs typeface="Arial" panose="020B0604020202020204" pitchFamily="34" charset="0"/>
              </a:rPr>
              <a:t>TimEffs Φ</a:t>
            </a:r>
            <a:r>
              <a:rPr lang="en-SG" sz="2400" i="1" baseline="-25000" dirty="0">
                <a:latin typeface="Montserrat Light" panose="00000400000000000000" pitchFamily="50" charset="0"/>
                <a:cs typeface="Arial" panose="020B0604020202020204" pitchFamily="34" charset="0"/>
              </a:rPr>
              <a:t>1</a:t>
            </a:r>
            <a:r>
              <a:rPr lang="en-SG" sz="2400" i="1" dirty="0">
                <a:latin typeface="Montserrat Light" panose="00000400000000000000" pitchFamily="50" charset="0"/>
                <a:cs typeface="Arial" panose="020B0604020202020204" pitchFamily="34" charset="0"/>
              </a:rPr>
              <a:t> and Φ</a:t>
            </a:r>
            <a:r>
              <a:rPr lang="en-SG" sz="2400" i="1" baseline="-25000" dirty="0">
                <a:latin typeface="Montserrat Light" panose="00000400000000000000" pitchFamily="50" charset="0"/>
                <a:cs typeface="Arial" panose="020B0604020202020204" pitchFamily="34" charset="0"/>
              </a:rPr>
              <a:t>2</a:t>
            </a:r>
            <a:r>
              <a:rPr lang="en-SG" sz="2400" i="1" dirty="0">
                <a:latin typeface="Montserrat Light" panose="00000400000000000000" pitchFamily="50" charset="0"/>
                <a:cs typeface="Arial" panose="020B0604020202020204" pitchFamily="34" charset="0"/>
              </a:rPr>
              <a:t>,</a:t>
            </a:r>
          </a:p>
          <a:p>
            <a:pPr algn="ctr">
              <a:lnSpc>
                <a:spcPct val="150000"/>
              </a:lnSpc>
            </a:pP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1</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2</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 </a:t>
            </a:r>
            <a:r>
              <a:rPr lang="en-SG" sz="2400" b="1" i="1" dirty="0">
                <a:solidFill>
                  <a:srgbClr val="C00000"/>
                </a:solidFill>
                <a:latin typeface="Montserrat Light" panose="00000400000000000000" pitchFamily="50" charset="0"/>
                <a:cs typeface="Arial" panose="020B0604020202020204" pitchFamily="34" charset="0"/>
              </a:rPr>
              <a:t>A</a:t>
            </a:r>
            <a:r>
              <a:rPr lang="en-SG" sz="2400" i="1" dirty="0">
                <a:latin typeface="Montserrat Light" panose="00000400000000000000" pitchFamily="50" charset="0"/>
                <a:cs typeface="Arial" panose="020B0604020202020204" pitchFamily="34" charset="0"/>
              </a:rPr>
              <a:t>∈ </a:t>
            </a:r>
            <a:r>
              <a:rPr lang="en-SG" sz="2400" i="1" dirty="0" err="1">
                <a:latin typeface="Montserrat Light" panose="00000400000000000000" pitchFamily="50" charset="0"/>
                <a:cs typeface="Arial" panose="020B0604020202020204" pitchFamily="34" charset="0"/>
              </a:rPr>
              <a:t>Σ</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 </a:t>
            </a:r>
            <a:r>
              <a:rPr lang="en-SG" sz="2400" b="1" i="1" dirty="0">
                <a:latin typeface="Montserrat Light" panose="00000400000000000000" pitchFamily="50" charset="0"/>
                <a:cs typeface="Arial" panose="020B0604020202020204" pitchFamily="34" charset="0"/>
              </a:rPr>
              <a:t>t≥0.</a:t>
            </a:r>
            <a:r>
              <a:rPr lang="en-SG" sz="2400" i="1" dirty="0">
                <a:latin typeface="Montserrat Light" panose="00000400000000000000" pitchFamily="50" charset="0"/>
                <a:cs typeface="Arial" panose="020B0604020202020204" pitchFamily="34" charset="0"/>
              </a:rPr>
              <a:t> (</a:t>
            </a:r>
            <a:r>
              <a:rPr lang="en-SG" sz="2400" b="1" i="1" dirty="0">
                <a:solidFill>
                  <a:srgbClr val="C00000"/>
                </a:solidFill>
                <a:latin typeface="Montserrat Light" panose="00000400000000000000" pitchFamily="50" charset="0"/>
                <a:cs typeface="Arial" panose="020B0604020202020204" pitchFamily="34" charset="0"/>
              </a:rPr>
              <a:t>A</a:t>
            </a:r>
            <a:r>
              <a:rPr lang="en-SG" sz="2400" b="1" i="1" dirty="0">
                <a:latin typeface="Montserrat Light" panose="00000400000000000000" pitchFamily="50" charset="0"/>
                <a:cs typeface="Arial" panose="020B0604020202020204" pitchFamily="34" charset="0"/>
              </a:rPr>
              <a:t>#t</a:t>
            </a:r>
            <a:r>
              <a:rPr lang="en-SG" sz="2400" i="1" dirty="0">
                <a:latin typeface="Montserrat Light" panose="00000400000000000000" pitchFamily="50" charset="0"/>
                <a:cs typeface="Arial" panose="020B0604020202020204" pitchFamily="34" charset="0"/>
              </a:rPr>
              <a:t>)</a:t>
            </a:r>
            <a:r>
              <a:rPr lang="en-SG" sz="2400" i="1" baseline="30000" dirty="0">
                <a:latin typeface="Montserrat Light" panose="00000400000000000000" pitchFamily="50" charset="0"/>
                <a:cs typeface="Arial" panose="020B0604020202020204" pitchFamily="34" charset="0"/>
              </a:rPr>
              <a:t>-1 </a:t>
            </a: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1 </a:t>
            </a:r>
            <a:r>
              <a:rPr lang="en-SG" sz="2400" i="1" dirty="0">
                <a:latin typeface="Montserrat Light" panose="00000400000000000000" pitchFamily="50" charset="0"/>
                <a:cs typeface="Arial" panose="020B0604020202020204" pitchFamily="34" charset="0"/>
              </a:rPr>
              <a:t>⊑</a:t>
            </a:r>
            <a:r>
              <a:rPr lang="en-SG" sz="2400" b="1" i="1" dirty="0">
                <a:latin typeface="Montserrat Light" panose="00000400000000000000" pitchFamily="50" charset="0"/>
                <a:cs typeface="Arial" panose="020B0604020202020204" pitchFamily="34" charset="0"/>
              </a:rPr>
              <a:t>  </a:t>
            </a:r>
            <a:r>
              <a:rPr lang="en-SG" sz="2400" i="1" dirty="0">
                <a:latin typeface="Montserrat Light" panose="00000400000000000000" pitchFamily="50" charset="0"/>
                <a:cs typeface="Arial" panose="020B0604020202020204" pitchFamily="34" charset="0"/>
              </a:rPr>
              <a:t>(</a:t>
            </a:r>
            <a:r>
              <a:rPr lang="en-SG" sz="2400" b="1" i="1" dirty="0">
                <a:solidFill>
                  <a:srgbClr val="C00000"/>
                </a:solidFill>
                <a:latin typeface="Montserrat Light" panose="00000400000000000000" pitchFamily="50" charset="0"/>
                <a:cs typeface="Arial" panose="020B0604020202020204" pitchFamily="34" charset="0"/>
              </a:rPr>
              <a:t>A</a:t>
            </a:r>
            <a:r>
              <a:rPr lang="en-SG" sz="2400" b="1" i="1" dirty="0">
                <a:latin typeface="Montserrat Light" panose="00000400000000000000" pitchFamily="50" charset="0"/>
                <a:cs typeface="Arial" panose="020B0604020202020204" pitchFamily="34" charset="0"/>
              </a:rPr>
              <a:t>#t</a:t>
            </a:r>
            <a:r>
              <a:rPr lang="en-SG" sz="2400" i="1" dirty="0">
                <a:latin typeface="Montserrat Light" panose="00000400000000000000" pitchFamily="50" charset="0"/>
                <a:cs typeface="Arial" panose="020B0604020202020204" pitchFamily="34" charset="0"/>
              </a:rPr>
              <a:t>)</a:t>
            </a:r>
            <a:r>
              <a:rPr lang="en-SG" sz="2400" i="1" baseline="30000" dirty="0">
                <a:latin typeface="Montserrat Light" panose="00000400000000000000" pitchFamily="50" charset="0"/>
                <a:cs typeface="Arial" panose="020B0604020202020204" pitchFamily="34" charset="0"/>
              </a:rPr>
              <a:t>-1 </a:t>
            </a:r>
            <a:r>
              <a:rPr lang="en-SG" sz="2400" i="1" dirty="0">
                <a:latin typeface="Montserrat Light" panose="00000400000000000000" pitchFamily="50" charset="0"/>
                <a:cs typeface="Arial" panose="020B0604020202020204" pitchFamily="34" charset="0"/>
              </a:rPr>
              <a:t>Φ</a:t>
            </a:r>
            <a:r>
              <a:rPr lang="en-SG" sz="2400" i="1" baseline="-25000" dirty="0">
                <a:latin typeface="Montserrat Light" panose="00000400000000000000" pitchFamily="50" charset="0"/>
                <a:cs typeface="Arial" panose="020B0604020202020204" pitchFamily="34" charset="0"/>
              </a:rPr>
              <a:t>2</a:t>
            </a:r>
            <a:r>
              <a:rPr lang="en-SG" sz="2400" i="1" dirty="0">
                <a:latin typeface="Montserrat Light" panose="00000400000000000000" pitchFamily="50" charset="0"/>
                <a:cs typeface="Arial" panose="020B0604020202020204" pitchFamily="34" charset="0"/>
              </a:rPr>
              <a:t> .</a:t>
            </a:r>
          </a:p>
        </p:txBody>
      </p:sp>
      <p:pic>
        <p:nvPicPr>
          <p:cNvPr id="10" name="Picture 9" descr="Diagram&#10;&#10;Description automatically generated">
            <a:extLst>
              <a:ext uri="{FF2B5EF4-FFF2-40B4-BE49-F238E27FC236}">
                <a16:creationId xmlns:a16="http://schemas.microsoft.com/office/drawing/2014/main" id="{2472B156-A708-75BC-1431-A95CC9933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4982" y="7670006"/>
            <a:ext cx="9973030" cy="3301511"/>
          </a:xfrm>
          <a:prstGeom prst="rect">
            <a:avLst/>
          </a:prstGeom>
        </p:spPr>
      </p:pic>
      <p:sp>
        <p:nvSpPr>
          <p:cNvPr id="56" name="TextBox 55">
            <a:extLst>
              <a:ext uri="{FF2B5EF4-FFF2-40B4-BE49-F238E27FC236}">
                <a16:creationId xmlns:a16="http://schemas.microsoft.com/office/drawing/2014/main" id="{DA93C834-2134-F0F6-7EED-20C2A2CE28B1}"/>
              </a:ext>
            </a:extLst>
          </p:cNvPr>
          <p:cNvSpPr txBox="1"/>
          <p:nvPr/>
        </p:nvSpPr>
        <p:spPr>
          <a:xfrm>
            <a:off x="12427788" y="17235135"/>
            <a:ext cx="8627224" cy="2245871"/>
          </a:xfrm>
          <a:prstGeom prst="rect">
            <a:avLst/>
          </a:prstGeom>
          <a:noFill/>
        </p:spPr>
        <p:txBody>
          <a:bodyPr wrap="square" rtlCol="0">
            <a:spAutoFit/>
          </a:bodyPr>
          <a:lstStyle/>
          <a:p>
            <a:pPr algn="just">
              <a:lnSpc>
                <a:spcPct val="150000"/>
              </a:lnSpc>
            </a:pPr>
            <a:r>
              <a:rPr lang="en-SG" sz="2400" i="1" dirty="0">
                <a:latin typeface="Montserrat Light" panose="00000400000000000000" pitchFamily="50" charset="0"/>
                <a:cs typeface="Arial" panose="020B0604020202020204" pitchFamily="34" charset="0"/>
              </a:rPr>
              <a:t>TimEffs</a:t>
            </a:r>
            <a:r>
              <a:rPr lang="zh-CN" altLang="en-US" sz="2400" dirty="0">
                <a:latin typeface="Montserrat Light" panose="00000400000000000000" pitchFamily="50" charset="0"/>
                <a:cs typeface="Arial" panose="020B0604020202020204" pitchFamily="34" charset="0"/>
              </a:rPr>
              <a:t> </a:t>
            </a:r>
            <a:r>
              <a:rPr lang="en-SG" sz="2400" dirty="0">
                <a:latin typeface="Montserrat Light" panose="00000400000000000000" pitchFamily="50" charset="0"/>
                <a:cs typeface="Arial" panose="020B0604020202020204" pitchFamily="34" charset="0"/>
              </a:rPr>
              <a:t>in the </a:t>
            </a:r>
            <a:r>
              <a:rPr lang="en-US" altLang="zh-CN" sz="2400" dirty="0">
                <a:latin typeface="Montserrat Light" panose="00000400000000000000" pitchFamily="50" charset="0"/>
                <a:cs typeface="Arial" panose="020B0604020202020204" pitchFamily="34" charset="0"/>
              </a:rPr>
              <a:t>pre</a:t>
            </a:r>
            <a:r>
              <a:rPr lang="en-SG" sz="2400" dirty="0">
                <a:latin typeface="Montserrat Light" panose="00000400000000000000" pitchFamily="50" charset="0"/>
                <a:cs typeface="Arial" panose="020B0604020202020204" pitchFamily="34" charset="0"/>
              </a:rPr>
              <a:t>condition, encode past-time temporal specifications. I in MTL is the time interval with concrete upper/lower bounds, whereas in </a:t>
            </a:r>
            <a:r>
              <a:rPr lang="en-SG" sz="2400" i="1" dirty="0">
                <a:latin typeface="Montserrat Light" panose="00000400000000000000" pitchFamily="50" charset="0"/>
                <a:cs typeface="Arial" panose="020B0604020202020204" pitchFamily="34" charset="0"/>
              </a:rPr>
              <a:t>TimEffs</a:t>
            </a:r>
            <a:r>
              <a:rPr lang="en-SG" sz="2400" dirty="0">
                <a:latin typeface="Montserrat Light" panose="00000400000000000000" pitchFamily="50" charset="0"/>
                <a:cs typeface="Arial" panose="020B0604020202020204" pitchFamily="34" charset="0"/>
              </a:rPr>
              <a:t> they can be symbolic bounds, dependent on program inputs. </a:t>
            </a:r>
          </a:p>
        </p:txBody>
      </p:sp>
      <p:pic>
        <p:nvPicPr>
          <p:cNvPr id="61" name="Picture 60" descr="Text, letter&#10;&#10;Description automatically generated">
            <a:extLst>
              <a:ext uri="{FF2B5EF4-FFF2-40B4-BE49-F238E27FC236}">
                <a16:creationId xmlns:a16="http://schemas.microsoft.com/office/drawing/2014/main" id="{3E11E560-948E-3A21-2EF4-EAC564583C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3237" y="16000196"/>
            <a:ext cx="6450679" cy="4915262"/>
          </a:xfrm>
          <a:prstGeom prst="rect">
            <a:avLst/>
          </a:prstGeom>
        </p:spPr>
      </p:pic>
      <p:pic>
        <p:nvPicPr>
          <p:cNvPr id="78" name="Picture 77" descr="Qr code&#10;&#10;Description automatically generated">
            <a:extLst>
              <a:ext uri="{FF2B5EF4-FFF2-40B4-BE49-F238E27FC236}">
                <a16:creationId xmlns:a16="http://schemas.microsoft.com/office/drawing/2014/main" id="{86BA86CA-4BBC-D4AE-0360-BE85BB1E0772}"/>
              </a:ext>
            </a:extLst>
          </p:cNvPr>
          <p:cNvPicPr>
            <a:picLocks noChangeAspect="1"/>
          </p:cNvPicPr>
          <p:nvPr/>
        </p:nvPicPr>
        <p:blipFill rotWithShape="1">
          <a:blip r:embed="rId11">
            <a:extLst>
              <a:ext uri="{28A0092B-C50C-407E-A947-70E740481C1C}">
                <a14:useLocalDpi xmlns:a14="http://schemas.microsoft.com/office/drawing/2010/main" val="0"/>
              </a:ext>
            </a:extLst>
          </a:blip>
          <a:srcRect b="10186"/>
          <a:stretch/>
        </p:blipFill>
        <p:spPr>
          <a:xfrm>
            <a:off x="18869292" y="27002150"/>
            <a:ext cx="2082921" cy="2368380"/>
          </a:xfrm>
          <a:prstGeom prst="rect">
            <a:avLst/>
          </a:prstGeom>
        </p:spPr>
      </p:pic>
      <p:sp>
        <p:nvSpPr>
          <p:cNvPr id="79" name="TextBox 78">
            <a:extLst>
              <a:ext uri="{FF2B5EF4-FFF2-40B4-BE49-F238E27FC236}">
                <a16:creationId xmlns:a16="http://schemas.microsoft.com/office/drawing/2014/main" id="{850DBA9E-84B3-AD42-20E8-6DA7760CBC04}"/>
              </a:ext>
            </a:extLst>
          </p:cNvPr>
          <p:cNvSpPr txBox="1"/>
          <p:nvPr/>
        </p:nvSpPr>
        <p:spPr>
          <a:xfrm>
            <a:off x="18369891" y="29241809"/>
            <a:ext cx="2989921" cy="830997"/>
          </a:xfrm>
          <a:prstGeom prst="rect">
            <a:avLst/>
          </a:prstGeom>
          <a:noFill/>
        </p:spPr>
        <p:txBody>
          <a:bodyPr wrap="none" rtlCol="0">
            <a:spAutoFit/>
          </a:bodyPr>
          <a:lstStyle/>
          <a:p>
            <a:pPr algn="ctr"/>
            <a:r>
              <a:rPr lang="en-SG" sz="2400" b="1" dirty="0">
                <a:latin typeface="Montserrat Light" panose="00000400000000000000" pitchFamily="50" charset="0"/>
                <a:cs typeface="Arial" panose="020B0604020202020204" pitchFamily="34" charset="0"/>
              </a:rPr>
              <a:t>Scan Me For the </a:t>
            </a:r>
          </a:p>
          <a:p>
            <a:pPr algn="ctr"/>
            <a:r>
              <a:rPr lang="en-SG" sz="2400" b="1" dirty="0">
                <a:latin typeface="Montserrat Light" panose="00000400000000000000" pitchFamily="50" charset="0"/>
                <a:cs typeface="Arial" panose="020B0604020202020204" pitchFamily="34" charset="0"/>
              </a:rPr>
              <a:t>Project Repository</a:t>
            </a:r>
            <a:endParaRPr lang="en-US" sz="2400" b="1" dirty="0"/>
          </a:p>
        </p:txBody>
      </p:sp>
      <p:pic>
        <p:nvPicPr>
          <p:cNvPr id="83" name="Graphic 82" descr="Arrow: Rotate left with solid fill">
            <a:extLst>
              <a:ext uri="{FF2B5EF4-FFF2-40B4-BE49-F238E27FC236}">
                <a16:creationId xmlns:a16="http://schemas.microsoft.com/office/drawing/2014/main" id="{21A15DDF-E93C-C5DC-59C4-8B1EBAB027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0231019">
            <a:off x="18054209" y="28643091"/>
            <a:ext cx="914400" cy="914400"/>
          </a:xfrm>
          <a:prstGeom prst="rect">
            <a:avLst/>
          </a:prstGeom>
        </p:spPr>
      </p:pic>
      <p:sp>
        <p:nvSpPr>
          <p:cNvPr id="85" name="TextBox 84">
            <a:extLst>
              <a:ext uri="{FF2B5EF4-FFF2-40B4-BE49-F238E27FC236}">
                <a16:creationId xmlns:a16="http://schemas.microsoft.com/office/drawing/2014/main" id="{F8D4B947-0963-D445-C7F1-0B00D202BD68}"/>
              </a:ext>
            </a:extLst>
          </p:cNvPr>
          <p:cNvSpPr txBox="1"/>
          <p:nvPr/>
        </p:nvSpPr>
        <p:spPr>
          <a:xfrm>
            <a:off x="11246936" y="10774532"/>
            <a:ext cx="9220974" cy="769441"/>
          </a:xfrm>
          <a:prstGeom prst="rect">
            <a:avLst/>
          </a:prstGeom>
          <a:noFill/>
          <a:ln w="15875">
            <a:solidFill>
              <a:schemeClr val="accent2">
                <a:lumMod val="50000"/>
              </a:schemeClr>
            </a:solidFill>
          </a:ln>
        </p:spPr>
        <p:txBody>
          <a:bodyPr wrap="square" rtlCol="0">
            <a:spAutoFit/>
          </a:bodyPr>
          <a:lstStyle/>
          <a:p>
            <a:pPr marL="285750" indent="-285750">
              <a:buFont typeface="Wingdings" pitchFamily="2" charset="2"/>
              <a:buChar char="Ø"/>
            </a:pPr>
            <a:r>
              <a:rPr lang="en-SG" sz="2200" i="1" dirty="0">
                <a:latin typeface="Montserrat Light" panose="00000400000000000000" pitchFamily="50" charset="0"/>
                <a:cs typeface="Arial" panose="020B0604020202020204" pitchFamily="34" charset="0"/>
              </a:rPr>
              <a:t>Antimirov V M, Mosses P D. Rewriting extended regular expressions[J]. Theoretical Computer Science, 1995, 143(1): 51-72.</a:t>
            </a:r>
            <a:endParaRPr lang="en-US" sz="2200" i="1" dirty="0">
              <a:latin typeface="Montserrat Light" panose="00000400000000000000" pitchFamily="50" charset="0"/>
              <a:cs typeface="Arial" panose="020B0604020202020204" pitchFamily="34" charset="0"/>
            </a:endParaRPr>
          </a:p>
        </p:txBody>
      </p:sp>
      <p:pic>
        <p:nvPicPr>
          <p:cNvPr id="17" name="Picture 16" descr="A picture containing company name&#10;&#10;Description automatically generated">
            <a:extLst>
              <a:ext uri="{FF2B5EF4-FFF2-40B4-BE49-F238E27FC236}">
                <a16:creationId xmlns:a16="http://schemas.microsoft.com/office/drawing/2014/main" id="{B0C56A0D-5D86-28B8-D040-4F5160E6A95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44212" y="14147006"/>
            <a:ext cx="10448856" cy="1663232"/>
          </a:xfrm>
          <a:prstGeom prst="rect">
            <a:avLst/>
          </a:prstGeom>
        </p:spPr>
      </p:pic>
      <p:sp>
        <p:nvSpPr>
          <p:cNvPr id="86" name="TextBox 85">
            <a:extLst>
              <a:ext uri="{FF2B5EF4-FFF2-40B4-BE49-F238E27FC236}">
                <a16:creationId xmlns:a16="http://schemas.microsoft.com/office/drawing/2014/main" id="{34D3B379-1E4A-ECAE-2ECE-1B6FBCA043EA}"/>
              </a:ext>
            </a:extLst>
          </p:cNvPr>
          <p:cNvSpPr txBox="1"/>
          <p:nvPr/>
        </p:nvSpPr>
        <p:spPr>
          <a:xfrm>
            <a:off x="10990922" y="26773550"/>
            <a:ext cx="7168490" cy="2846036"/>
          </a:xfrm>
          <a:prstGeom prst="rect">
            <a:avLst/>
          </a:prstGeom>
          <a:noFill/>
        </p:spPr>
        <p:txBody>
          <a:bodyPr wrap="square" rtlCol="0">
            <a:spAutoFit/>
          </a:bodyPr>
          <a:lstStyle/>
          <a:p>
            <a:pPr algn="just">
              <a:lnSpc>
                <a:spcPct val="150000"/>
              </a:lnSpc>
            </a:pPr>
            <a:r>
              <a:rPr lang="en-SG" sz="2400" b="1" dirty="0">
                <a:solidFill>
                  <a:schemeClr val="accent2">
                    <a:lumMod val="75000"/>
                  </a:schemeClr>
                </a:solidFill>
                <a:latin typeface="Chalkboard SE" panose="03050602040202020205" pitchFamily="66" charset="77"/>
                <a:cs typeface="Arial" panose="020B0604020202020204" pitchFamily="34" charset="0"/>
              </a:rPr>
              <a:t>Limitation of Our TRS:</a:t>
            </a:r>
          </a:p>
          <a:p>
            <a:pPr algn="just">
              <a:lnSpc>
                <a:spcPct val="150000"/>
              </a:lnSpc>
            </a:pPr>
            <a:endParaRPr lang="en-SG" sz="200" b="1" dirty="0">
              <a:solidFill>
                <a:schemeClr val="accent4">
                  <a:lumMod val="50000"/>
                </a:schemeClr>
              </a:solidFill>
              <a:latin typeface="Chalkboard SE" panose="03050602040202020205" pitchFamily="66" charset="77"/>
              <a:cs typeface="Arial" panose="020B0604020202020204" pitchFamily="34" charset="0"/>
            </a:endParaRPr>
          </a:p>
          <a:p>
            <a:pPr algn="just">
              <a:lnSpc>
                <a:spcPct val="150000"/>
              </a:lnSpc>
            </a:pPr>
            <a:r>
              <a:rPr lang="en-SG" sz="2400" dirty="0">
                <a:latin typeface="Montserrat Light" panose="00000400000000000000" pitchFamily="50" charset="0"/>
                <a:cs typeface="Arial" panose="020B0604020202020204" pitchFamily="34" charset="0"/>
              </a:rPr>
              <a:t>Our TRS is incomplete, meaning there exist valid inclusions which will be disproved in our system. That is mainly because of insufficient unification in favor of achieving automation. </a:t>
            </a:r>
          </a:p>
        </p:txBody>
      </p:sp>
      <p:pic>
        <p:nvPicPr>
          <p:cNvPr id="89" name="Picture 88" descr="Diagram&#10;&#10;Description automatically generated with medium confidence">
            <a:extLst>
              <a:ext uri="{FF2B5EF4-FFF2-40B4-BE49-F238E27FC236}">
                <a16:creationId xmlns:a16="http://schemas.microsoft.com/office/drawing/2014/main" id="{149965A6-8C0A-E158-B258-9E0B631696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021773" y="20471606"/>
            <a:ext cx="8652239" cy="1378151"/>
          </a:xfrm>
          <a:custGeom>
            <a:avLst/>
            <a:gdLst>
              <a:gd name="connsiteX0" fmla="*/ 0 w 8652239"/>
              <a:gd name="connsiteY0" fmla="*/ 0 h 1378151"/>
              <a:gd name="connsiteX1" fmla="*/ 752079 w 8652239"/>
              <a:gd name="connsiteY1" fmla="*/ 0 h 1378151"/>
              <a:gd name="connsiteX2" fmla="*/ 1331114 w 8652239"/>
              <a:gd name="connsiteY2" fmla="*/ 0 h 1378151"/>
              <a:gd name="connsiteX3" fmla="*/ 1996671 w 8652239"/>
              <a:gd name="connsiteY3" fmla="*/ 0 h 1378151"/>
              <a:gd name="connsiteX4" fmla="*/ 2835272 w 8652239"/>
              <a:gd name="connsiteY4" fmla="*/ 0 h 1378151"/>
              <a:gd name="connsiteX5" fmla="*/ 3327784 w 8652239"/>
              <a:gd name="connsiteY5" fmla="*/ 0 h 1378151"/>
              <a:gd name="connsiteX6" fmla="*/ 4079863 w 8652239"/>
              <a:gd name="connsiteY6" fmla="*/ 0 h 1378151"/>
              <a:gd name="connsiteX7" fmla="*/ 4572376 w 8652239"/>
              <a:gd name="connsiteY7" fmla="*/ 0 h 1378151"/>
              <a:gd name="connsiteX8" fmla="*/ 5237932 w 8652239"/>
              <a:gd name="connsiteY8" fmla="*/ 0 h 1378151"/>
              <a:gd name="connsiteX9" fmla="*/ 5990012 w 8652239"/>
              <a:gd name="connsiteY9" fmla="*/ 0 h 1378151"/>
              <a:gd name="connsiteX10" fmla="*/ 6396001 w 8652239"/>
              <a:gd name="connsiteY10" fmla="*/ 0 h 1378151"/>
              <a:gd name="connsiteX11" fmla="*/ 6801991 w 8652239"/>
              <a:gd name="connsiteY11" fmla="*/ 0 h 1378151"/>
              <a:gd name="connsiteX12" fmla="*/ 7640593 w 8652239"/>
              <a:gd name="connsiteY12" fmla="*/ 0 h 1378151"/>
              <a:gd name="connsiteX13" fmla="*/ 8652239 w 8652239"/>
              <a:gd name="connsiteY13" fmla="*/ 0 h 1378151"/>
              <a:gd name="connsiteX14" fmla="*/ 8652239 w 8652239"/>
              <a:gd name="connsiteY14" fmla="*/ 647731 h 1378151"/>
              <a:gd name="connsiteX15" fmla="*/ 8652239 w 8652239"/>
              <a:gd name="connsiteY15" fmla="*/ 1378151 h 1378151"/>
              <a:gd name="connsiteX16" fmla="*/ 7900160 w 8652239"/>
              <a:gd name="connsiteY16" fmla="*/ 1378151 h 1378151"/>
              <a:gd name="connsiteX17" fmla="*/ 7148081 w 8652239"/>
              <a:gd name="connsiteY17" fmla="*/ 1378151 h 1378151"/>
              <a:gd name="connsiteX18" fmla="*/ 6482524 w 8652239"/>
              <a:gd name="connsiteY18" fmla="*/ 1378151 h 1378151"/>
              <a:gd name="connsiteX19" fmla="*/ 5643922 w 8652239"/>
              <a:gd name="connsiteY19" fmla="*/ 1378151 h 1378151"/>
              <a:gd name="connsiteX20" fmla="*/ 4805320 w 8652239"/>
              <a:gd name="connsiteY20" fmla="*/ 1378151 h 1378151"/>
              <a:gd name="connsiteX21" fmla="*/ 4053241 w 8652239"/>
              <a:gd name="connsiteY21" fmla="*/ 1378151 h 1378151"/>
              <a:gd name="connsiteX22" fmla="*/ 3301162 w 8652239"/>
              <a:gd name="connsiteY22" fmla="*/ 1378151 h 1378151"/>
              <a:gd name="connsiteX23" fmla="*/ 2549083 w 8652239"/>
              <a:gd name="connsiteY23" fmla="*/ 1378151 h 1378151"/>
              <a:gd name="connsiteX24" fmla="*/ 2056571 w 8652239"/>
              <a:gd name="connsiteY24" fmla="*/ 1378151 h 1378151"/>
              <a:gd name="connsiteX25" fmla="*/ 1217969 w 8652239"/>
              <a:gd name="connsiteY25" fmla="*/ 1378151 h 1378151"/>
              <a:gd name="connsiteX26" fmla="*/ 0 w 8652239"/>
              <a:gd name="connsiteY26" fmla="*/ 1378151 h 1378151"/>
              <a:gd name="connsiteX27" fmla="*/ 0 w 8652239"/>
              <a:gd name="connsiteY27" fmla="*/ 730420 h 1378151"/>
              <a:gd name="connsiteX28" fmla="*/ 0 w 8652239"/>
              <a:gd name="connsiteY28" fmla="*/ 0 h 137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52239" h="1378151" fill="none" extrusionOk="0">
                <a:moveTo>
                  <a:pt x="0" y="0"/>
                </a:moveTo>
                <a:cubicBezTo>
                  <a:pt x="297133" y="-32297"/>
                  <a:pt x="410149" y="-7743"/>
                  <a:pt x="752079" y="0"/>
                </a:cubicBezTo>
                <a:cubicBezTo>
                  <a:pt x="1094009" y="7743"/>
                  <a:pt x="1051859" y="1700"/>
                  <a:pt x="1331114" y="0"/>
                </a:cubicBezTo>
                <a:cubicBezTo>
                  <a:pt x="1610369" y="-1700"/>
                  <a:pt x="1846148" y="13531"/>
                  <a:pt x="1996671" y="0"/>
                </a:cubicBezTo>
                <a:cubicBezTo>
                  <a:pt x="2147194" y="-13531"/>
                  <a:pt x="2586305" y="-41491"/>
                  <a:pt x="2835272" y="0"/>
                </a:cubicBezTo>
                <a:cubicBezTo>
                  <a:pt x="3084239" y="41491"/>
                  <a:pt x="3115259" y="11329"/>
                  <a:pt x="3327784" y="0"/>
                </a:cubicBezTo>
                <a:cubicBezTo>
                  <a:pt x="3540309" y="-11329"/>
                  <a:pt x="3758031" y="-26787"/>
                  <a:pt x="4079863" y="0"/>
                </a:cubicBezTo>
                <a:cubicBezTo>
                  <a:pt x="4401695" y="26787"/>
                  <a:pt x="4351310" y="-6776"/>
                  <a:pt x="4572376" y="0"/>
                </a:cubicBezTo>
                <a:cubicBezTo>
                  <a:pt x="4793442" y="6776"/>
                  <a:pt x="5079710" y="-13607"/>
                  <a:pt x="5237932" y="0"/>
                </a:cubicBezTo>
                <a:cubicBezTo>
                  <a:pt x="5396154" y="13607"/>
                  <a:pt x="5695435" y="18999"/>
                  <a:pt x="5990012" y="0"/>
                </a:cubicBezTo>
                <a:cubicBezTo>
                  <a:pt x="6284589" y="-18999"/>
                  <a:pt x="6202147" y="-16443"/>
                  <a:pt x="6396001" y="0"/>
                </a:cubicBezTo>
                <a:cubicBezTo>
                  <a:pt x="6589855" y="16443"/>
                  <a:pt x="6693309" y="-16947"/>
                  <a:pt x="6801991" y="0"/>
                </a:cubicBezTo>
                <a:cubicBezTo>
                  <a:pt x="6910673" y="16947"/>
                  <a:pt x="7420791" y="17490"/>
                  <a:pt x="7640593" y="0"/>
                </a:cubicBezTo>
                <a:cubicBezTo>
                  <a:pt x="7860395" y="-17490"/>
                  <a:pt x="8379047" y="8763"/>
                  <a:pt x="8652239" y="0"/>
                </a:cubicBezTo>
                <a:cubicBezTo>
                  <a:pt x="8654833" y="290423"/>
                  <a:pt x="8651401" y="514120"/>
                  <a:pt x="8652239" y="647731"/>
                </a:cubicBezTo>
                <a:cubicBezTo>
                  <a:pt x="8653077" y="781342"/>
                  <a:pt x="8635513" y="1116474"/>
                  <a:pt x="8652239" y="1378151"/>
                </a:cubicBezTo>
                <a:cubicBezTo>
                  <a:pt x="8391525" y="1383887"/>
                  <a:pt x="8175567" y="1352137"/>
                  <a:pt x="7900160" y="1378151"/>
                </a:cubicBezTo>
                <a:cubicBezTo>
                  <a:pt x="7624753" y="1404165"/>
                  <a:pt x="7499574" y="1340572"/>
                  <a:pt x="7148081" y="1378151"/>
                </a:cubicBezTo>
                <a:cubicBezTo>
                  <a:pt x="6796588" y="1415730"/>
                  <a:pt x="6741699" y="1387825"/>
                  <a:pt x="6482524" y="1378151"/>
                </a:cubicBezTo>
                <a:cubicBezTo>
                  <a:pt x="6223349" y="1368477"/>
                  <a:pt x="5931236" y="1347930"/>
                  <a:pt x="5643922" y="1378151"/>
                </a:cubicBezTo>
                <a:cubicBezTo>
                  <a:pt x="5356608" y="1408372"/>
                  <a:pt x="5193582" y="1415407"/>
                  <a:pt x="4805320" y="1378151"/>
                </a:cubicBezTo>
                <a:cubicBezTo>
                  <a:pt x="4417058" y="1340895"/>
                  <a:pt x="4286481" y="1392227"/>
                  <a:pt x="4053241" y="1378151"/>
                </a:cubicBezTo>
                <a:cubicBezTo>
                  <a:pt x="3820001" y="1364075"/>
                  <a:pt x="3570936" y="1349828"/>
                  <a:pt x="3301162" y="1378151"/>
                </a:cubicBezTo>
                <a:cubicBezTo>
                  <a:pt x="3031388" y="1406474"/>
                  <a:pt x="2728870" y="1357752"/>
                  <a:pt x="2549083" y="1378151"/>
                </a:cubicBezTo>
                <a:cubicBezTo>
                  <a:pt x="2369296" y="1398550"/>
                  <a:pt x="2156380" y="1397423"/>
                  <a:pt x="2056571" y="1378151"/>
                </a:cubicBezTo>
                <a:cubicBezTo>
                  <a:pt x="1956762" y="1358879"/>
                  <a:pt x="1398881" y="1357715"/>
                  <a:pt x="1217969" y="1378151"/>
                </a:cubicBezTo>
                <a:cubicBezTo>
                  <a:pt x="1037057" y="1398587"/>
                  <a:pt x="343465" y="1369416"/>
                  <a:pt x="0" y="1378151"/>
                </a:cubicBezTo>
                <a:cubicBezTo>
                  <a:pt x="29884" y="1170941"/>
                  <a:pt x="-16896" y="924864"/>
                  <a:pt x="0" y="730420"/>
                </a:cubicBezTo>
                <a:cubicBezTo>
                  <a:pt x="16896" y="535976"/>
                  <a:pt x="-6217" y="212048"/>
                  <a:pt x="0" y="0"/>
                </a:cubicBezTo>
                <a:close/>
              </a:path>
              <a:path w="8652239" h="1378151" stroke="0" extrusionOk="0">
                <a:moveTo>
                  <a:pt x="0" y="0"/>
                </a:moveTo>
                <a:cubicBezTo>
                  <a:pt x="270613" y="-12601"/>
                  <a:pt x="341990" y="-12339"/>
                  <a:pt x="579034" y="0"/>
                </a:cubicBezTo>
                <a:cubicBezTo>
                  <a:pt x="816078" y="12339"/>
                  <a:pt x="794132" y="8929"/>
                  <a:pt x="985024" y="0"/>
                </a:cubicBezTo>
                <a:cubicBezTo>
                  <a:pt x="1175916" y="-8929"/>
                  <a:pt x="1497271" y="6014"/>
                  <a:pt x="1823626" y="0"/>
                </a:cubicBezTo>
                <a:cubicBezTo>
                  <a:pt x="2149981" y="-6014"/>
                  <a:pt x="2246787" y="6636"/>
                  <a:pt x="2402660" y="0"/>
                </a:cubicBezTo>
                <a:cubicBezTo>
                  <a:pt x="2558533" y="-6636"/>
                  <a:pt x="2819789" y="2750"/>
                  <a:pt x="2981695" y="0"/>
                </a:cubicBezTo>
                <a:cubicBezTo>
                  <a:pt x="3143601" y="-2750"/>
                  <a:pt x="3431176" y="41030"/>
                  <a:pt x="3820296" y="0"/>
                </a:cubicBezTo>
                <a:cubicBezTo>
                  <a:pt x="4209416" y="-41030"/>
                  <a:pt x="4208190" y="-16781"/>
                  <a:pt x="4312808" y="0"/>
                </a:cubicBezTo>
                <a:cubicBezTo>
                  <a:pt x="4417426" y="16781"/>
                  <a:pt x="4789372" y="2372"/>
                  <a:pt x="5151410" y="0"/>
                </a:cubicBezTo>
                <a:cubicBezTo>
                  <a:pt x="5513448" y="-2372"/>
                  <a:pt x="5596070" y="20699"/>
                  <a:pt x="5990012" y="0"/>
                </a:cubicBezTo>
                <a:cubicBezTo>
                  <a:pt x="6383954" y="-20699"/>
                  <a:pt x="6361529" y="-19760"/>
                  <a:pt x="6655568" y="0"/>
                </a:cubicBezTo>
                <a:cubicBezTo>
                  <a:pt x="6949607" y="19760"/>
                  <a:pt x="7297699" y="-27893"/>
                  <a:pt x="7494170" y="0"/>
                </a:cubicBezTo>
                <a:cubicBezTo>
                  <a:pt x="7690641" y="27893"/>
                  <a:pt x="7920661" y="19333"/>
                  <a:pt x="8073205" y="0"/>
                </a:cubicBezTo>
                <a:cubicBezTo>
                  <a:pt x="8225750" y="-19333"/>
                  <a:pt x="8410540" y="-23697"/>
                  <a:pt x="8652239" y="0"/>
                </a:cubicBezTo>
                <a:cubicBezTo>
                  <a:pt x="8681316" y="264480"/>
                  <a:pt x="8658438" y="461091"/>
                  <a:pt x="8652239" y="702857"/>
                </a:cubicBezTo>
                <a:cubicBezTo>
                  <a:pt x="8646040" y="944623"/>
                  <a:pt x="8651384" y="1216924"/>
                  <a:pt x="8652239" y="1378151"/>
                </a:cubicBezTo>
                <a:cubicBezTo>
                  <a:pt x="8431093" y="1350543"/>
                  <a:pt x="8160896" y="1395857"/>
                  <a:pt x="7986682" y="1378151"/>
                </a:cubicBezTo>
                <a:cubicBezTo>
                  <a:pt x="7812468" y="1360445"/>
                  <a:pt x="7452467" y="1348967"/>
                  <a:pt x="7148081" y="1378151"/>
                </a:cubicBezTo>
                <a:cubicBezTo>
                  <a:pt x="6843695" y="1407335"/>
                  <a:pt x="6661301" y="1409006"/>
                  <a:pt x="6482524" y="1378151"/>
                </a:cubicBezTo>
                <a:cubicBezTo>
                  <a:pt x="6303747" y="1347296"/>
                  <a:pt x="6257305" y="1369956"/>
                  <a:pt x="6076534" y="1378151"/>
                </a:cubicBezTo>
                <a:cubicBezTo>
                  <a:pt x="5895763" y="1386347"/>
                  <a:pt x="5815140" y="1367110"/>
                  <a:pt x="5584022" y="1378151"/>
                </a:cubicBezTo>
                <a:cubicBezTo>
                  <a:pt x="5352904" y="1389192"/>
                  <a:pt x="4922598" y="1382821"/>
                  <a:pt x="4745420" y="1378151"/>
                </a:cubicBezTo>
                <a:cubicBezTo>
                  <a:pt x="4568242" y="1373481"/>
                  <a:pt x="4242459" y="1408617"/>
                  <a:pt x="4079863" y="1378151"/>
                </a:cubicBezTo>
                <a:cubicBezTo>
                  <a:pt x="3917267" y="1347685"/>
                  <a:pt x="3696890" y="1393200"/>
                  <a:pt x="3587351" y="1378151"/>
                </a:cubicBezTo>
                <a:cubicBezTo>
                  <a:pt x="3477812" y="1363102"/>
                  <a:pt x="3058462" y="1406071"/>
                  <a:pt x="2921795" y="1378151"/>
                </a:cubicBezTo>
                <a:cubicBezTo>
                  <a:pt x="2785128" y="1350231"/>
                  <a:pt x="2653945" y="1358683"/>
                  <a:pt x="2515805" y="1378151"/>
                </a:cubicBezTo>
                <a:cubicBezTo>
                  <a:pt x="2377665" y="1397620"/>
                  <a:pt x="2291027" y="1373299"/>
                  <a:pt x="2109815" y="1378151"/>
                </a:cubicBezTo>
                <a:cubicBezTo>
                  <a:pt x="1928603" y="1383004"/>
                  <a:pt x="1731675" y="1360850"/>
                  <a:pt x="1444258" y="1378151"/>
                </a:cubicBezTo>
                <a:cubicBezTo>
                  <a:pt x="1156841" y="1395452"/>
                  <a:pt x="1171816" y="1374140"/>
                  <a:pt x="951746" y="1378151"/>
                </a:cubicBezTo>
                <a:cubicBezTo>
                  <a:pt x="731676" y="1382162"/>
                  <a:pt x="283144" y="1371819"/>
                  <a:pt x="0" y="1378151"/>
                </a:cubicBezTo>
                <a:cubicBezTo>
                  <a:pt x="1176" y="1225803"/>
                  <a:pt x="-27199" y="978915"/>
                  <a:pt x="0" y="716639"/>
                </a:cubicBezTo>
                <a:cubicBezTo>
                  <a:pt x="27199" y="454363"/>
                  <a:pt x="26132" y="149532"/>
                  <a:pt x="0" y="0"/>
                </a:cubicBezTo>
                <a:close/>
              </a:path>
            </a:pathLst>
          </a:custGeom>
          <a:ln w="25400">
            <a:solidFill>
              <a:schemeClr val="accent6">
                <a:lumMod val="50000"/>
              </a:schemeClr>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63500" sx="102000" sy="102000" algn="ctr" rotWithShape="0">
              <a:prstClr val="black">
                <a:alpha val="40000"/>
              </a:prstClr>
            </a:outerShdw>
          </a:effectLst>
        </p:spPr>
      </p:pic>
      <p:sp>
        <p:nvSpPr>
          <p:cNvPr id="93" name="Arc 92">
            <a:extLst>
              <a:ext uri="{FF2B5EF4-FFF2-40B4-BE49-F238E27FC236}">
                <a16:creationId xmlns:a16="http://schemas.microsoft.com/office/drawing/2014/main" id="{2800A4A4-E02D-41FA-AD40-E83126CBD501}"/>
              </a:ext>
            </a:extLst>
          </p:cNvPr>
          <p:cNvSpPr/>
          <p:nvPr/>
        </p:nvSpPr>
        <p:spPr>
          <a:xfrm>
            <a:off x="18540411" y="21727385"/>
            <a:ext cx="2751710" cy="2866158"/>
          </a:xfrm>
          <a:prstGeom prst="arc">
            <a:avLst>
              <a:gd name="adj1" fmla="val 16200000"/>
              <a:gd name="adj2" fmla="val 7814375"/>
            </a:avLst>
          </a:prstGeom>
          <a:ln w="158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A5650C26-755F-30E6-33F9-33822BD27F05}"/>
                  </a:ext>
                </a:extLst>
              </p:cNvPr>
              <p:cNvSpPr txBox="1"/>
              <p:nvPr/>
            </p:nvSpPr>
            <p:spPr>
              <a:xfrm>
                <a:off x="11220122" y="12455209"/>
                <a:ext cx="9682492" cy="4758162"/>
              </a:xfrm>
              <a:prstGeom prst="rect">
                <a:avLst/>
              </a:prstGeom>
              <a:noFill/>
            </p:spPr>
            <p:txBody>
              <a:bodyPr wrap="square" rtlCol="0">
                <a:spAutoFit/>
              </a:bodyPr>
              <a:lstStyle/>
              <a:p>
                <a:pPr>
                  <a:lnSpc>
                    <a:spcPct val="150000"/>
                  </a:lnSpc>
                </a:pPr>
                <a:r>
                  <a:rPr lang="en-SG" sz="2400" i="1" dirty="0">
                    <a:latin typeface="Montserrat Light" panose="00000400000000000000" pitchFamily="50" charset="0"/>
                    <a:cs typeface="Arial" panose="020B0604020202020204" pitchFamily="34" charset="0"/>
                  </a:rPr>
                  <a:t>TimEffs</a:t>
                </a:r>
                <a:r>
                  <a:rPr lang="en-SG" sz="2400" dirty="0">
                    <a:latin typeface="Montserrat Light" panose="00000400000000000000" pitchFamily="50" charset="0"/>
                    <a:cs typeface="Arial" panose="020B0604020202020204" pitchFamily="34" charset="0"/>
                  </a:rPr>
                  <a:t> draw similarities to Metric Temporal Logic (MTL),</a:t>
                </a:r>
                <a:r>
                  <a:rPr lang="zh-CN" altLang="en-US" sz="2400" dirty="0">
                    <a:latin typeface="Montserrat Light" panose="00000400000000000000" pitchFamily="50" charset="0"/>
                    <a:cs typeface="Arial" panose="020B0604020202020204" pitchFamily="34" charset="0"/>
                  </a:rPr>
                  <a:t> </a:t>
                </a:r>
                <a:r>
                  <a:rPr lang="en-SG" sz="2400" dirty="0">
                    <a:latin typeface="Montserrat Light" panose="00000400000000000000" pitchFamily="50" charset="0"/>
                    <a:cs typeface="Arial" panose="020B0604020202020204" pitchFamily="34" charset="0"/>
                  </a:rPr>
                  <a:t>derived from LTL, where a set of non-negative real numbers is added to temporal modal operators. B</a:t>
                </a:r>
                <a:r>
                  <a:rPr lang="en-US" altLang="zh-CN" sz="2400" dirty="0">
                    <a:latin typeface="Montserrat Light" panose="00000400000000000000" pitchFamily="50" charset="0"/>
                    <a:cs typeface="Arial" panose="020B0604020202020204" pitchFamily="34" charset="0"/>
                  </a:rPr>
                  <a:t>asic</a:t>
                </a:r>
                <a:r>
                  <a:rPr lang="zh-CN" altLang="en-US" sz="2400" dirty="0">
                    <a:latin typeface="Montserrat Light" panose="00000400000000000000" pitchFamily="50" charset="0"/>
                    <a:cs typeface="Arial" panose="020B0604020202020204" pitchFamily="34" charset="0"/>
                  </a:rPr>
                  <a:t> </a:t>
                </a:r>
                <a:r>
                  <a:rPr lang="en-US" altLang="zh-CN" sz="2400" dirty="0">
                    <a:latin typeface="Montserrat Light" panose="00000400000000000000" pitchFamily="50" charset="0"/>
                    <a:cs typeface="Arial" panose="020B0604020202020204" pitchFamily="34" charset="0"/>
                  </a:rPr>
                  <a:t>operators</a:t>
                </a:r>
                <a:r>
                  <a:rPr lang="zh-CN" altLang="en-US" sz="2400" dirty="0">
                    <a:latin typeface="Montserrat Light" panose="00000400000000000000" pitchFamily="50" charset="0"/>
                    <a:cs typeface="Arial" panose="020B0604020202020204" pitchFamily="34" charset="0"/>
                  </a:rPr>
                  <a:t> </a:t>
                </a:r>
                <a:r>
                  <a:rPr lang="en-US" altLang="zh-CN" sz="2400" dirty="0">
                    <a:latin typeface="Montserrat Light" panose="00000400000000000000" pitchFamily="50" charset="0"/>
                    <a:cs typeface="Arial" panose="020B0604020202020204" pitchFamily="34" charset="0"/>
                  </a:rPr>
                  <a:t>are:</a:t>
                </a:r>
              </a:p>
              <a:p>
                <a:pPr>
                  <a:lnSpc>
                    <a:spcPct val="150000"/>
                  </a:lnSpc>
                </a:pPr>
                <a:endParaRPr lang="en-US" altLang="zh-CN" sz="500" dirty="0">
                  <a:latin typeface="Montserrat Light" panose="00000400000000000000" pitchFamily="50" charset="0"/>
                  <a:cs typeface="Arial" panose="020B0604020202020204" pitchFamily="34" charset="0"/>
                </a:endParaRPr>
              </a:p>
              <a:p>
                <a:pPr>
                  <a:lnSpc>
                    <a:spcPct val="150000"/>
                  </a:lnSpc>
                </a:pPr>
                <a:endParaRPr lang="en-US" sz="2400" dirty="0">
                  <a:latin typeface="Montserrat Light" panose="00000400000000000000" pitchFamily="50" charset="0"/>
                  <a:cs typeface="Arial" panose="020B0604020202020204" pitchFamily="34" charset="0"/>
                </a:endParaRPr>
              </a:p>
              <a:p>
                <a:pPr>
                  <a:lnSpc>
                    <a:spcPct val="150000"/>
                  </a:lnSpc>
                </a:pPr>
                <a:endParaRPr lang="en-US" sz="2400" dirty="0">
                  <a:latin typeface="Montserrat Light" panose="00000400000000000000" pitchFamily="50" charset="0"/>
                  <a:cs typeface="Arial" panose="020B0604020202020204" pitchFamily="34" charset="0"/>
                </a:endParaRPr>
              </a:p>
              <a:p>
                <a:pPr>
                  <a:lnSpc>
                    <a:spcPct val="150000"/>
                  </a:lnSpc>
                </a:pPr>
                <a:endParaRPr lang="en-US" sz="2400" dirty="0">
                  <a:latin typeface="Montserrat Light" panose="00000400000000000000" pitchFamily="50" charset="0"/>
                  <a:cs typeface="Arial" panose="020B0604020202020204" pitchFamily="34" charset="0"/>
                </a:endParaRPr>
              </a:p>
              <a:p>
                <a:pPr algn="just">
                  <a:lnSpc>
                    <a:spcPct val="150000"/>
                  </a:lnSpc>
                </a:pPr>
                <a:r>
                  <a:rPr lang="en-SG" sz="2400" dirty="0">
                    <a:latin typeface="Montserrat Light" panose="00000400000000000000" pitchFamily="50" charset="0"/>
                    <a:cs typeface="Arial" panose="020B0604020202020204" pitchFamily="34" charset="0"/>
                  </a:rPr>
                  <a:t>☐ - “globally”; ◇ - “finally;     ⃝ - “next”; U – “until”, and their past time-reversed versions: </a:t>
                </a:r>
                <a14:m>
                  <m:oMath xmlns:m="http://schemas.openxmlformats.org/officeDocument/2006/math">
                    <m:acc>
                      <m:accPr>
                        <m:chr m:val="⃖"/>
                        <m:ctrlPr>
                          <a:rPr lang="en-SG" sz="2400" i="1" smtClean="0">
                            <a:latin typeface="Cambria Math" panose="02040503050406030204" pitchFamily="18" charset="0"/>
                            <a:cs typeface="Arial" panose="020B0604020202020204" pitchFamily="34" charset="0"/>
                          </a:rPr>
                        </m:ctrlPr>
                      </m:accPr>
                      <m:e>
                        <m:r>
                          <m:rPr>
                            <m:nor/>
                          </m:rPr>
                          <a:rPr lang="en-SG" sz="2400" dirty="0">
                            <a:latin typeface="Montserrat Light" panose="00000400000000000000" pitchFamily="50" charset="0"/>
                            <a:cs typeface="Arial" panose="020B0604020202020204" pitchFamily="34" charset="0"/>
                          </a:rPr>
                          <m:t>☐</m:t>
                        </m:r>
                      </m:e>
                    </m:acc>
                  </m:oMath>
                </a14:m>
                <a:r>
                  <a:rPr lang="en-SG" sz="2400" dirty="0">
                    <a:latin typeface="Montserrat Light" panose="00000400000000000000" pitchFamily="50" charset="0"/>
                    <a:cs typeface="Arial" panose="020B0604020202020204" pitchFamily="34" charset="0"/>
                  </a:rPr>
                  <a:t>; </a:t>
                </a:r>
                <a14:m>
                  <m:oMath xmlns:m="http://schemas.openxmlformats.org/officeDocument/2006/math">
                    <m:acc>
                      <m:accPr>
                        <m:chr m:val="⃖"/>
                        <m:ctrlPr>
                          <a:rPr lang="en-SG" sz="2400" i="1">
                            <a:latin typeface="Cambria Math" panose="02040503050406030204" pitchFamily="18" charset="0"/>
                            <a:cs typeface="Arial" panose="020B0604020202020204" pitchFamily="34" charset="0"/>
                          </a:rPr>
                        </m:ctrlPr>
                      </m:accPr>
                      <m:e>
                        <m:r>
                          <m:rPr>
                            <m:nor/>
                          </m:rPr>
                          <a:rPr lang="en-SG" sz="2400" dirty="0">
                            <a:latin typeface="Montserrat Light" panose="00000400000000000000" pitchFamily="50" charset="0"/>
                            <a:cs typeface="Arial" panose="020B0604020202020204" pitchFamily="34" charset="0"/>
                          </a:rPr>
                          <m:t>◇</m:t>
                        </m:r>
                      </m:e>
                    </m:acc>
                  </m:oMath>
                </a14:m>
                <a:r>
                  <a:rPr lang="en-SG" sz="2400" dirty="0">
                    <a:latin typeface="Montserrat Light" panose="00000400000000000000" pitchFamily="50" charset="0"/>
                    <a:cs typeface="Arial" panose="020B0604020202020204" pitchFamily="34" charset="0"/>
                  </a:rPr>
                  <a:t>; and ⊖ for “previous”; S for “since”.</a:t>
                </a:r>
              </a:p>
            </p:txBody>
          </p:sp>
        </mc:Choice>
        <mc:Fallback>
          <p:sp>
            <p:nvSpPr>
              <p:cNvPr id="73" name="TextBox 72">
                <a:extLst>
                  <a:ext uri="{FF2B5EF4-FFF2-40B4-BE49-F238E27FC236}">
                    <a16:creationId xmlns:a16="http://schemas.microsoft.com/office/drawing/2014/main" id="{A5650C26-755F-30E6-33F9-33822BD27F05}"/>
                  </a:ext>
                </a:extLst>
              </p:cNvPr>
              <p:cNvSpPr txBox="1">
                <a:spLocks noRot="1" noChangeAspect="1" noMove="1" noResize="1" noEditPoints="1" noAdjustHandles="1" noChangeArrowheads="1" noChangeShapeType="1" noTextEdit="1"/>
              </p:cNvSpPr>
              <p:nvPr/>
            </p:nvSpPr>
            <p:spPr>
              <a:xfrm>
                <a:off x="11220122" y="12455209"/>
                <a:ext cx="9682492" cy="4758162"/>
              </a:xfrm>
              <a:prstGeom prst="rect">
                <a:avLst/>
              </a:prstGeom>
              <a:blipFill>
                <a:blip r:embed="rId16"/>
                <a:stretch>
                  <a:fillRect l="-917" r="-1048"/>
                </a:stretch>
              </a:blipFill>
            </p:spPr>
            <p:txBody>
              <a:bodyPr/>
              <a:lstStyle/>
              <a:p>
                <a:r>
                  <a:rPr lang="en-US">
                    <a:noFill/>
                  </a:rPr>
                  <a:t> </a:t>
                </a:r>
              </a:p>
            </p:txBody>
          </p:sp>
        </mc:Fallback>
      </mc:AlternateContent>
      <p:pic>
        <p:nvPicPr>
          <p:cNvPr id="3" name="Picture 2" descr="Text, letter&#10;&#10;Description automatically generated">
            <a:extLst>
              <a:ext uri="{FF2B5EF4-FFF2-40B4-BE49-F238E27FC236}">
                <a16:creationId xmlns:a16="http://schemas.microsoft.com/office/drawing/2014/main" id="{37C5F83B-EE4E-BE99-74EB-BE0A324EB0EA}"/>
              </a:ext>
            </a:extLst>
          </p:cNvPr>
          <p:cNvPicPr>
            <a:picLocks noChangeAspect="1"/>
          </p:cNvPicPr>
          <p:nvPr/>
        </p:nvPicPr>
        <p:blipFill rotWithShape="1">
          <a:blip r:embed="rId8">
            <a:extLst>
              <a:ext uri="{28A0092B-C50C-407E-A947-70E740481C1C}">
                <a14:useLocalDpi xmlns:a14="http://schemas.microsoft.com/office/drawing/2010/main" val="0"/>
              </a:ext>
            </a:extLst>
          </a:blip>
          <a:srcRect t="80981"/>
          <a:stretch/>
        </p:blipFill>
        <p:spPr>
          <a:xfrm>
            <a:off x="785812" y="24129809"/>
            <a:ext cx="10276272" cy="608997"/>
          </a:xfrm>
          <a:prstGeom prst="rect">
            <a:avLst/>
          </a:prstGeom>
        </p:spPr>
      </p:pic>
    </p:spTree>
    <p:extLst>
      <p:ext uri="{BB962C8B-B14F-4D97-AF65-F5344CB8AC3E}">
        <p14:creationId xmlns:p14="http://schemas.microsoft.com/office/powerpoint/2010/main" val="4178379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speculativestone|09-201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10319</TotalTime>
  <Words>603</Words>
  <Application>Microsoft Macintosh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Chalkboard SE</vt:lpstr>
      <vt:lpstr>Montserrat Light</vt:lpstr>
      <vt:lpstr>Cambria Math</vt:lpstr>
      <vt:lpstr>Calibri</vt:lpstr>
      <vt:lpstr>Arial</vt:lpstr>
      <vt:lpstr>Wingdings</vt:lpstr>
      <vt:lpstr>Libre Baskerville</vt:lpstr>
      <vt:lpstr>Amaranth</vt:lpstr>
      <vt:lpstr>Titillium Web</vt:lpstr>
      <vt:lpstr>Calibri Light</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jessie</dc:creator>
  <cp:keywords/>
  <dc:description/>
  <cp:lastModifiedBy>Song Yahui</cp:lastModifiedBy>
  <cp:revision>187</cp:revision>
  <cp:lastPrinted>2019-11-24T08:31:23Z</cp:lastPrinted>
  <dcterms:created xsi:type="dcterms:W3CDTF">2013-10-23T18:28:44Z</dcterms:created>
  <dcterms:modified xsi:type="dcterms:W3CDTF">2022-11-03T05:21:22Z</dcterms:modified>
  <cp:category/>
</cp:coreProperties>
</file>